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81" r:id="rId6"/>
    <p:sldId id="282" r:id="rId7"/>
    <p:sldId id="283" r:id="rId8"/>
    <p:sldId id="285" r:id="rId9"/>
    <p:sldId id="284" r:id="rId10"/>
    <p:sldId id="260" r:id="rId11"/>
    <p:sldId id="261" r:id="rId12"/>
    <p:sldId id="262" r:id="rId13"/>
    <p:sldId id="279" r:id="rId14"/>
    <p:sldId id="286" r:id="rId15"/>
    <p:sldId id="280"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Determination mono web" pitchFamily="2" charset="0"/>
      <p:regular r:id="rId23"/>
    </p:embeddedFont>
    <p:embeddedFont>
      <p:font typeface="Molend" pitchFamily="50" charset="0"/>
      <p:regular r:id="rId24"/>
    </p:embeddedFont>
    <p:embeddedFont>
      <p:font typeface="Poppins" panose="00000500000000000000" pitchFamily="2" charset="0"/>
      <p:regular r:id="rId25"/>
    </p:embeddedFont>
    <p:embeddedFont>
      <p:font typeface="Poppins Medium" panose="000006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6600FF"/>
    <a:srgbClr val="2500C0"/>
    <a:srgbClr val="FF6565"/>
    <a:srgbClr val="FF0000"/>
    <a:srgbClr val="C42A00"/>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33" d="100"/>
          <a:sy n="33" d="100"/>
        </p:scale>
        <p:origin x="2606" y="11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3A75-AA4A-5447-98BE-2E25303779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E12A2B4-FED1-FE4E-F11A-BE6E81EAE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348A704E-753C-F0CA-DBB0-B1A97822409E}"/>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5" name="Footer Placeholder 4">
            <a:extLst>
              <a:ext uri="{FF2B5EF4-FFF2-40B4-BE49-F238E27FC236}">
                <a16:creationId xmlns:a16="http://schemas.microsoft.com/office/drawing/2014/main" id="{4CE7432F-ACD5-388C-EF31-114255BAEB6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929264B-F41D-39A3-67D4-CF02DB2FFF09}"/>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163861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79FD-89E9-DF33-D25E-65B7B264E410}"/>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95B259C-15CF-00F1-735B-646A1AEB1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D40C82D-03A4-1DAE-EF33-EBBF72FBCF65}"/>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5" name="Footer Placeholder 4">
            <a:extLst>
              <a:ext uri="{FF2B5EF4-FFF2-40B4-BE49-F238E27FC236}">
                <a16:creationId xmlns:a16="http://schemas.microsoft.com/office/drawing/2014/main" id="{4A2366B9-9208-3135-AC1C-748973E9A97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3750AC0-E3BA-26AF-A7C9-4DA31AE5B8B8}"/>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315350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55E53-F07B-B13A-2640-B0EBC61EE4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F98AEC8-E2EC-FA39-678C-257178E9D7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5F31CE0-9367-4554-303A-E9EDC9C3B530}"/>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5" name="Footer Placeholder 4">
            <a:extLst>
              <a:ext uri="{FF2B5EF4-FFF2-40B4-BE49-F238E27FC236}">
                <a16:creationId xmlns:a16="http://schemas.microsoft.com/office/drawing/2014/main" id="{5CAD592A-CB91-0F91-9A2C-E5A982D557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B2FACC6-0578-EE9C-05BF-ABF11B0F8DE4}"/>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375806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E0B5-8A8A-E19C-7896-D088B1A7D85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4B0905F-E153-50FA-FDC1-EC946A7B6A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972065E-191C-DEDD-9CC1-9928957D4D31}"/>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5" name="Footer Placeholder 4">
            <a:extLst>
              <a:ext uri="{FF2B5EF4-FFF2-40B4-BE49-F238E27FC236}">
                <a16:creationId xmlns:a16="http://schemas.microsoft.com/office/drawing/2014/main" id="{3B5A15F6-2441-8041-503A-0050615A8D3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EDF6B79-7B8D-E730-0DBF-A7A59016F836}"/>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365415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B493-300B-0488-25A6-F75E647AB7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9C29AB91-081E-B012-BE5E-AC5831DB3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D0C21-1D81-E281-41E3-3E362DB459BD}"/>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5" name="Footer Placeholder 4">
            <a:extLst>
              <a:ext uri="{FF2B5EF4-FFF2-40B4-BE49-F238E27FC236}">
                <a16:creationId xmlns:a16="http://schemas.microsoft.com/office/drawing/2014/main" id="{093CD9CE-6846-91A0-698B-1DC206AE87B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8CE7BBD-27E5-442A-E2C5-B03E0B7ABEF8}"/>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277032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CEF2-123E-C6B9-15D7-2842D68EA67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85F23E3-3292-719B-C145-1734FDCAC6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D158C91E-FE50-7347-9CE5-FC8731465A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9C51C33D-4E9F-F132-8D22-67F8E35F750E}"/>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6" name="Footer Placeholder 5">
            <a:extLst>
              <a:ext uri="{FF2B5EF4-FFF2-40B4-BE49-F238E27FC236}">
                <a16:creationId xmlns:a16="http://schemas.microsoft.com/office/drawing/2014/main" id="{76100BF0-32EF-04D7-0D36-FEBDEE3A5FA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2C53B16-A66F-5EB2-EA4B-5C0DFBE51EAC}"/>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216773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F673-20A0-F7DD-CF87-348A1650D5EB}"/>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152EEDB-4858-E2A9-77DD-7E5A0D1A9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23B7C-D0BB-EB0C-B184-B4486BBBBC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46FE5CC7-BBC1-3290-3A4D-4C704F9EC3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EB40C1-60D9-73B5-F1C1-1083FFFF80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72E1D5AF-69F5-D2AF-AAEE-69D899E08880}"/>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8" name="Footer Placeholder 7">
            <a:extLst>
              <a:ext uri="{FF2B5EF4-FFF2-40B4-BE49-F238E27FC236}">
                <a16:creationId xmlns:a16="http://schemas.microsoft.com/office/drawing/2014/main" id="{DCDF8696-C5C7-75F8-78CC-1B202216155F}"/>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90E8793-859C-6137-EFEE-D8F0701DEB01}"/>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76879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3BDE-86DA-2522-D6A7-E08D3E1DAC94}"/>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228FC17-3F83-51D2-695D-A9BC609410D4}"/>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4" name="Footer Placeholder 3">
            <a:extLst>
              <a:ext uri="{FF2B5EF4-FFF2-40B4-BE49-F238E27FC236}">
                <a16:creationId xmlns:a16="http://schemas.microsoft.com/office/drawing/2014/main" id="{555C6C06-1DEA-F56E-51F3-7A62F19EF033}"/>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9E622816-3B17-23CF-E534-AC1CA016A7E8}"/>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380535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96C42-01E1-F76B-BCA6-14CA8501D2CF}"/>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3" name="Footer Placeholder 2">
            <a:extLst>
              <a:ext uri="{FF2B5EF4-FFF2-40B4-BE49-F238E27FC236}">
                <a16:creationId xmlns:a16="http://schemas.microsoft.com/office/drawing/2014/main" id="{C840547B-5D03-09CD-43F9-A410D9E2CAC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5C2FFAC-528A-BABF-5F96-89901C0ECABC}"/>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260305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1548-1685-343C-CDA6-921684FF6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1CC11CD6-18DC-0C82-56CA-0295257D8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63AD5D25-EE28-1185-19B3-664AC188F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DDDFB-4C8A-CD07-5072-E2A579E2D967}"/>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6" name="Footer Placeholder 5">
            <a:extLst>
              <a:ext uri="{FF2B5EF4-FFF2-40B4-BE49-F238E27FC236}">
                <a16:creationId xmlns:a16="http://schemas.microsoft.com/office/drawing/2014/main" id="{CFF8B6A1-60F2-C0F8-1E6F-6AE57A1431A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06183F-2228-4740-4C3A-97F77320AD07}"/>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25658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62C9-7474-F2D4-78C0-A74F68827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E6642150-803F-9FD4-132D-2515F5B004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8B52E222-60CA-C08C-469D-6A22AE9CF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E68943-9EC1-E9E2-473A-664B121CB040}"/>
              </a:ext>
            </a:extLst>
          </p:cNvPr>
          <p:cNvSpPr>
            <a:spLocks noGrp="1"/>
          </p:cNvSpPr>
          <p:nvPr>
            <p:ph type="dt" sz="half" idx="10"/>
          </p:nvPr>
        </p:nvSpPr>
        <p:spPr/>
        <p:txBody>
          <a:bodyPr/>
          <a:lstStyle/>
          <a:p>
            <a:fld id="{05C07B57-7006-4EEE-B112-D660F8323A1D}" type="datetimeFigureOut">
              <a:rPr lang="en-ID" smtClean="0"/>
              <a:t>15/06/2025</a:t>
            </a:fld>
            <a:endParaRPr lang="en-ID"/>
          </a:p>
        </p:txBody>
      </p:sp>
      <p:sp>
        <p:nvSpPr>
          <p:cNvPr id="6" name="Footer Placeholder 5">
            <a:extLst>
              <a:ext uri="{FF2B5EF4-FFF2-40B4-BE49-F238E27FC236}">
                <a16:creationId xmlns:a16="http://schemas.microsoft.com/office/drawing/2014/main" id="{A37F9C0D-49C9-CD76-4C43-E3A222328A5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ED82021-A6C4-AF3A-B37B-3DE9E46A46A5}"/>
              </a:ext>
            </a:extLst>
          </p:cNvPr>
          <p:cNvSpPr>
            <a:spLocks noGrp="1"/>
          </p:cNvSpPr>
          <p:nvPr>
            <p:ph type="sldNum" sz="quarter" idx="12"/>
          </p:nvPr>
        </p:nvSpPr>
        <p:spPr/>
        <p:txBody>
          <a:bodyPr/>
          <a:lstStyle/>
          <a:p>
            <a:fld id="{70EA2D15-563C-458B-9E97-7A8D77B90FF5}" type="slidenum">
              <a:rPr lang="en-ID" smtClean="0"/>
              <a:t>‹#›</a:t>
            </a:fld>
            <a:endParaRPr lang="en-ID"/>
          </a:p>
        </p:txBody>
      </p:sp>
    </p:spTree>
    <p:extLst>
      <p:ext uri="{BB962C8B-B14F-4D97-AF65-F5344CB8AC3E}">
        <p14:creationId xmlns:p14="http://schemas.microsoft.com/office/powerpoint/2010/main" val="32996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E24C1-3D71-27A2-E09C-BC185CFBEA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92384D8-B38D-F7C1-023E-3D1F4AAB0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EF5E7D7-4BAA-0F4E-EA8F-6D5D42DD9E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C07B57-7006-4EEE-B112-D660F8323A1D}" type="datetimeFigureOut">
              <a:rPr lang="en-ID" smtClean="0"/>
              <a:t>15/06/2025</a:t>
            </a:fld>
            <a:endParaRPr lang="en-ID"/>
          </a:p>
        </p:txBody>
      </p:sp>
      <p:sp>
        <p:nvSpPr>
          <p:cNvPr id="5" name="Footer Placeholder 4">
            <a:extLst>
              <a:ext uri="{FF2B5EF4-FFF2-40B4-BE49-F238E27FC236}">
                <a16:creationId xmlns:a16="http://schemas.microsoft.com/office/drawing/2014/main" id="{9FDA48A1-9C68-CA20-3810-28771750A1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1BBC2062-F0C2-3895-0DA0-F7AF5DC8D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EA2D15-563C-458B-9E97-7A8D77B90FF5}" type="slidenum">
              <a:rPr lang="en-ID" smtClean="0"/>
              <a:t>‹#›</a:t>
            </a:fld>
            <a:endParaRPr lang="en-ID"/>
          </a:p>
        </p:txBody>
      </p:sp>
    </p:spTree>
    <p:extLst>
      <p:ext uri="{BB962C8B-B14F-4D97-AF65-F5344CB8AC3E}">
        <p14:creationId xmlns:p14="http://schemas.microsoft.com/office/powerpoint/2010/main" val="1385981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53.svg"/><Relationship Id="rId18" Type="http://schemas.openxmlformats.org/officeDocument/2006/relationships/image" Target="../media/image56.svg"/><Relationship Id="rId3" Type="http://schemas.openxmlformats.org/officeDocument/2006/relationships/image" Target="../media/image45.svg"/><Relationship Id="rId21" Type="http://schemas.openxmlformats.org/officeDocument/2006/relationships/image" Target="../media/image57.png"/><Relationship Id="rId7" Type="http://schemas.openxmlformats.org/officeDocument/2006/relationships/image" Target="../media/image49.svg"/><Relationship Id="rId12" Type="http://schemas.openxmlformats.org/officeDocument/2006/relationships/image" Target="../media/image52.png"/><Relationship Id="rId17" Type="http://schemas.openxmlformats.org/officeDocument/2006/relationships/image" Target="../media/image55.png"/><Relationship Id="rId2" Type="http://schemas.openxmlformats.org/officeDocument/2006/relationships/image" Target="../media/image44.png"/><Relationship Id="rId16" Type="http://schemas.microsoft.com/office/2007/relationships/hdphoto" Target="../media/hdphoto3.wdp"/><Relationship Id="rId20" Type="http://schemas.openxmlformats.org/officeDocument/2006/relationships/image" Target="../media/image43.sv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1.svg"/><Relationship Id="rId5" Type="http://schemas.openxmlformats.org/officeDocument/2006/relationships/image" Target="../media/image47.svg"/><Relationship Id="rId15" Type="http://schemas.openxmlformats.org/officeDocument/2006/relationships/image" Target="../media/image23.png"/><Relationship Id="rId10" Type="http://schemas.openxmlformats.org/officeDocument/2006/relationships/image" Target="../media/image50.png"/><Relationship Id="rId19" Type="http://schemas.openxmlformats.org/officeDocument/2006/relationships/image" Target="../media/image42.png"/><Relationship Id="rId4" Type="http://schemas.openxmlformats.org/officeDocument/2006/relationships/image" Target="../media/image46.png"/><Relationship Id="rId9" Type="http://schemas.microsoft.com/office/2007/relationships/hdphoto" Target="../media/hdphoto2.wdp"/><Relationship Id="rId14" Type="http://schemas.openxmlformats.org/officeDocument/2006/relationships/image" Target="../media/image54.jp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1.svg"/><Relationship Id="rId18" Type="http://schemas.openxmlformats.org/officeDocument/2006/relationships/image" Target="../media/image66.png"/><Relationship Id="rId3" Type="http://schemas.openxmlformats.org/officeDocument/2006/relationships/image" Target="../media/image45.svg"/><Relationship Id="rId21" Type="http://schemas.openxmlformats.org/officeDocument/2006/relationships/image" Target="../media/image42.png"/><Relationship Id="rId7" Type="http://schemas.microsoft.com/office/2007/relationships/hdphoto" Target="../media/hdphoto2.wdp"/><Relationship Id="rId12" Type="http://schemas.openxmlformats.org/officeDocument/2006/relationships/image" Target="../media/image60.png"/><Relationship Id="rId17" Type="http://schemas.openxmlformats.org/officeDocument/2006/relationships/image" Target="../media/image65.svg"/><Relationship Id="rId2" Type="http://schemas.openxmlformats.org/officeDocument/2006/relationships/image" Target="../media/image44.png"/><Relationship Id="rId16" Type="http://schemas.openxmlformats.org/officeDocument/2006/relationships/image" Target="../media/image64.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59.svg"/><Relationship Id="rId5" Type="http://schemas.openxmlformats.org/officeDocument/2006/relationships/image" Target="../media/image47.svg"/><Relationship Id="rId15" Type="http://schemas.openxmlformats.org/officeDocument/2006/relationships/image" Target="../media/image63.svg"/><Relationship Id="rId10" Type="http://schemas.openxmlformats.org/officeDocument/2006/relationships/image" Target="../media/image58.png"/><Relationship Id="rId19" Type="http://schemas.openxmlformats.org/officeDocument/2006/relationships/image" Target="../media/image67.svg"/><Relationship Id="rId4" Type="http://schemas.openxmlformats.org/officeDocument/2006/relationships/image" Target="../media/image46.png"/><Relationship Id="rId9" Type="http://schemas.openxmlformats.org/officeDocument/2006/relationships/image" Target="../media/image56.svg"/><Relationship Id="rId14" Type="http://schemas.openxmlformats.org/officeDocument/2006/relationships/image" Target="../media/image62.png"/><Relationship Id="rId22" Type="http://schemas.openxmlformats.org/officeDocument/2006/relationships/image" Target="../media/image43.svg"/></Relationships>
</file>

<file path=ppt/slides/_rels/slide1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6.png"/><Relationship Id="rId18" Type="http://schemas.openxmlformats.org/officeDocument/2006/relationships/image" Target="../media/image73.png"/><Relationship Id="rId3" Type="http://schemas.openxmlformats.org/officeDocument/2006/relationships/image" Target="../media/image45.svg"/><Relationship Id="rId21" Type="http://schemas.openxmlformats.org/officeDocument/2006/relationships/image" Target="../media/image76.svg"/><Relationship Id="rId7" Type="http://schemas.openxmlformats.org/officeDocument/2006/relationships/image" Target="../media/image55.png"/><Relationship Id="rId12" Type="http://schemas.openxmlformats.org/officeDocument/2006/relationships/image" Target="../media/image69.svg"/><Relationship Id="rId17" Type="http://schemas.openxmlformats.org/officeDocument/2006/relationships/image" Target="../media/image72.svg"/><Relationship Id="rId2" Type="http://schemas.openxmlformats.org/officeDocument/2006/relationships/image" Target="../media/image44.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54.jpg"/><Relationship Id="rId11" Type="http://schemas.openxmlformats.org/officeDocument/2006/relationships/image" Target="../media/image68.png"/><Relationship Id="rId5" Type="http://schemas.openxmlformats.org/officeDocument/2006/relationships/image" Target="../media/image47.svg"/><Relationship Id="rId15" Type="http://schemas.openxmlformats.org/officeDocument/2006/relationships/image" Target="../media/image70.png"/><Relationship Id="rId10" Type="http://schemas.openxmlformats.org/officeDocument/2006/relationships/image" Target="../media/image59.svg"/><Relationship Id="rId19" Type="http://schemas.openxmlformats.org/officeDocument/2006/relationships/image" Target="../media/image74.svg"/><Relationship Id="rId4" Type="http://schemas.openxmlformats.org/officeDocument/2006/relationships/image" Target="../media/image46.png"/><Relationship Id="rId9" Type="http://schemas.openxmlformats.org/officeDocument/2006/relationships/image" Target="../media/image58.png"/><Relationship Id="rId14" Type="http://schemas.openxmlformats.org/officeDocument/2006/relationships/image" Target="../media/image67.sv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svg"/><Relationship Id="rId7" Type="http://schemas.openxmlformats.org/officeDocument/2006/relationships/image" Target="../media/image78.sv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4.svg"/><Relationship Id="rId10" Type="http://schemas.openxmlformats.org/officeDocument/2006/relationships/image" Target="../media/image57.png"/><Relationship Id="rId4" Type="http://schemas.openxmlformats.org/officeDocument/2006/relationships/image" Target="../media/image73.png"/><Relationship Id="rId9" Type="http://schemas.openxmlformats.org/officeDocument/2006/relationships/image" Target="../media/image76.sv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2.png"/><Relationship Id="rId3" Type="http://schemas.openxmlformats.org/officeDocument/2006/relationships/image" Target="../media/image72.svg"/><Relationship Id="rId7" Type="http://schemas.openxmlformats.org/officeDocument/2006/relationships/image" Target="../media/image78.sv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6.svg"/><Relationship Id="rId14" Type="http://schemas.openxmlformats.org/officeDocument/2006/relationships/image" Target="../media/image83.jp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2.svg"/><Relationship Id="rId7" Type="http://schemas.openxmlformats.org/officeDocument/2006/relationships/image" Target="../media/image78.svg"/><Relationship Id="rId12" Type="http://schemas.openxmlformats.org/officeDocument/2006/relationships/image" Target="../media/image79.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5.svg"/><Relationship Id="rId5" Type="http://schemas.openxmlformats.org/officeDocument/2006/relationships/image" Target="../media/image74.svg"/><Relationship Id="rId15" Type="http://schemas.openxmlformats.org/officeDocument/2006/relationships/image" Target="../media/image82.pn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76.svg"/><Relationship Id="rId1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svg"/><Relationship Id="rId21" Type="http://schemas.openxmlformats.org/officeDocument/2006/relationships/image" Target="../media/image19.png"/><Relationship Id="rId7" Type="http://schemas.openxmlformats.org/officeDocument/2006/relationships/image" Target="../media/image6.svg"/><Relationship Id="rId12" Type="http://schemas.microsoft.com/office/2007/relationships/hdphoto" Target="../media/hdphoto1.wdp"/><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0.png"/><Relationship Id="rId26" Type="http://schemas.openxmlformats.org/officeDocument/2006/relationships/image" Target="../media/image26.pn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6.svg"/><Relationship Id="rId25" Type="http://schemas.openxmlformats.org/officeDocument/2006/relationships/image" Target="../media/image25.svg"/><Relationship Id="rId2" Type="http://schemas.openxmlformats.org/officeDocument/2006/relationships/image" Target="../media/image1.png"/><Relationship Id="rId16" Type="http://schemas.openxmlformats.org/officeDocument/2006/relationships/image" Target="../media/image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24.png"/><Relationship Id="rId5" Type="http://schemas.openxmlformats.org/officeDocument/2006/relationships/image" Target="../media/image4.svg"/><Relationship Id="rId15" Type="http://schemas.openxmlformats.org/officeDocument/2006/relationships/image" Target="../media/image18.svg"/><Relationship Id="rId23" Type="http://schemas.microsoft.com/office/2007/relationships/hdphoto" Target="../media/hdphoto3.wdp"/><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3.png"/><Relationship Id="rId26" Type="http://schemas.openxmlformats.org/officeDocument/2006/relationships/image" Target="../media/image33.pn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28.svg"/><Relationship Id="rId25"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31.png"/><Relationship Id="rId5" Type="http://schemas.openxmlformats.org/officeDocument/2006/relationships/image" Target="../media/image4.svg"/><Relationship Id="rId15" Type="http://schemas.openxmlformats.org/officeDocument/2006/relationships/image" Target="../media/image18.sv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3.png"/><Relationship Id="rId19"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9.png"/><Relationship Id="rId27"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0.png"/><Relationship Id="rId26" Type="http://schemas.openxmlformats.org/officeDocument/2006/relationships/image" Target="../media/image26.pn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6.svg"/><Relationship Id="rId25" Type="http://schemas.openxmlformats.org/officeDocument/2006/relationships/image" Target="../media/image25.svg"/><Relationship Id="rId2" Type="http://schemas.openxmlformats.org/officeDocument/2006/relationships/image" Target="../media/image1.png"/><Relationship Id="rId16" Type="http://schemas.openxmlformats.org/officeDocument/2006/relationships/image" Target="../media/image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24.png"/><Relationship Id="rId5" Type="http://schemas.openxmlformats.org/officeDocument/2006/relationships/image" Target="../media/image4.svg"/><Relationship Id="rId15" Type="http://schemas.openxmlformats.org/officeDocument/2006/relationships/image" Target="../media/image18.svg"/><Relationship Id="rId23" Type="http://schemas.microsoft.com/office/2007/relationships/hdphoto" Target="../media/hdphoto3.wdp"/><Relationship Id="rId28" Type="http://schemas.openxmlformats.org/officeDocument/2006/relationships/image" Target="../media/image36.png"/><Relationship Id="rId10" Type="http://schemas.openxmlformats.org/officeDocument/2006/relationships/image" Target="../media/image13.png"/><Relationship Id="rId19"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3.png"/><Relationship Id="rId26" Type="http://schemas.openxmlformats.org/officeDocument/2006/relationships/image" Target="../media/image34.sv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28.svg"/><Relationship Id="rId25"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18.svg"/><Relationship Id="rId23" Type="http://schemas.openxmlformats.org/officeDocument/2006/relationships/image" Target="../media/image31.png"/><Relationship Id="rId28" Type="http://schemas.openxmlformats.org/officeDocument/2006/relationships/image" Target="../media/image38.png"/><Relationship Id="rId10" Type="http://schemas.openxmlformats.org/officeDocument/2006/relationships/image" Target="../media/image13.png"/><Relationship Id="rId19"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9.png"/><Relationship Id="rId27"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0.png"/><Relationship Id="rId26" Type="http://schemas.openxmlformats.org/officeDocument/2006/relationships/image" Target="../media/image26.pn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6.svg"/><Relationship Id="rId25" Type="http://schemas.openxmlformats.org/officeDocument/2006/relationships/image" Target="../media/image25.svg"/><Relationship Id="rId2" Type="http://schemas.openxmlformats.org/officeDocument/2006/relationships/image" Target="../media/image1.png"/><Relationship Id="rId16" Type="http://schemas.openxmlformats.org/officeDocument/2006/relationships/image" Target="../media/image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24.png"/><Relationship Id="rId5" Type="http://schemas.openxmlformats.org/officeDocument/2006/relationships/image" Target="../media/image4.svg"/><Relationship Id="rId15" Type="http://schemas.openxmlformats.org/officeDocument/2006/relationships/image" Target="../media/image18.svg"/><Relationship Id="rId23" Type="http://schemas.microsoft.com/office/2007/relationships/hdphoto" Target="../media/hdphoto3.wdp"/><Relationship Id="rId10" Type="http://schemas.openxmlformats.org/officeDocument/2006/relationships/image" Target="../media/image13.png"/><Relationship Id="rId19"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3.png"/><Relationship Id="rId26" Type="http://schemas.openxmlformats.org/officeDocument/2006/relationships/image" Target="../media/image34.sv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28.svg"/><Relationship Id="rId25"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18.svg"/><Relationship Id="rId23" Type="http://schemas.openxmlformats.org/officeDocument/2006/relationships/image" Target="../media/image31.png"/><Relationship Id="rId28" Type="http://schemas.openxmlformats.org/officeDocument/2006/relationships/image" Target="../media/image40.png"/><Relationship Id="rId10" Type="http://schemas.openxmlformats.org/officeDocument/2006/relationships/image" Target="../media/image13.png"/><Relationship Id="rId19"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9.png"/><Relationship Id="rId27"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3.png"/><Relationship Id="rId26" Type="http://schemas.openxmlformats.org/officeDocument/2006/relationships/image" Target="../media/image34.svg"/><Relationship Id="rId3" Type="http://schemas.openxmlformats.org/officeDocument/2006/relationships/image" Target="../media/image2.svg"/><Relationship Id="rId21" Type="http://schemas.microsoft.com/office/2007/relationships/hdphoto" Target="../media/hdphoto2.wdp"/><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28.svg"/><Relationship Id="rId25"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18.svg"/><Relationship Id="rId23" Type="http://schemas.openxmlformats.org/officeDocument/2006/relationships/image" Target="../media/image31.png"/><Relationship Id="rId28" Type="http://schemas.openxmlformats.org/officeDocument/2006/relationships/image" Target="../media/image40.png"/><Relationship Id="rId10" Type="http://schemas.openxmlformats.org/officeDocument/2006/relationships/image" Target="../media/image13.png"/><Relationship Id="rId19" Type="http://schemas.microsoft.com/office/2007/relationships/hdphoto" Target="../media/hdphoto3.wdp"/><Relationship Id="rId31" Type="http://schemas.openxmlformats.org/officeDocument/2006/relationships/image" Target="../media/image43.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9.png"/><Relationship Id="rId27" Type="http://schemas.openxmlformats.org/officeDocument/2006/relationships/image" Target="../media/image39.png"/><Relationship Id="rId30"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00000">
            <a:off x="-2701977" y="312801"/>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1976" y="1188683"/>
            <a:ext cx="787400" cy="787400"/>
          </a:xfrm>
          <a:prstGeom prst="rect">
            <a:avLst/>
          </a:prstGeom>
        </p:spPr>
      </p:pic>
      <p:pic>
        <p:nvPicPr>
          <p:cNvPr id="14" name="Graphic 13">
            <a:extLst>
              <a:ext uri="{FF2B5EF4-FFF2-40B4-BE49-F238E27FC236}">
                <a16:creationId xmlns:a16="http://schemas.microsoft.com/office/drawing/2014/main" id="{1ED5F681-9DD4-D01D-9743-6ABBE7F16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4489" y="5137785"/>
            <a:ext cx="4754489" cy="4754489"/>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4500000">
            <a:off x="12030718" y="-3771931"/>
            <a:ext cx="4285525" cy="4285525"/>
          </a:xfrm>
          <a:prstGeom prst="rect">
            <a:avLst/>
          </a:prstGeom>
        </p:spPr>
      </p:pic>
      <p:pic>
        <p:nvPicPr>
          <p:cNvPr id="20" name="Picture 19">
            <a:extLst>
              <a:ext uri="{FF2B5EF4-FFF2-40B4-BE49-F238E27FC236}">
                <a16:creationId xmlns:a16="http://schemas.microsoft.com/office/drawing/2014/main" id="{71B77FFF-8220-AD57-F0B2-D2B3DFBD1F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22872" y="-3335306"/>
            <a:ext cx="2409374" cy="2142322"/>
          </a:xfrm>
          <a:prstGeom prst="rect">
            <a:avLst/>
          </a:prstGeom>
        </p:spPr>
      </p:pic>
      <p:pic>
        <p:nvPicPr>
          <p:cNvPr id="22" name="Picture 21">
            <a:extLst>
              <a:ext uri="{FF2B5EF4-FFF2-40B4-BE49-F238E27FC236}">
                <a16:creationId xmlns:a16="http://schemas.microsoft.com/office/drawing/2014/main" id="{782FE336-8F75-E637-A88C-FED4E5588255}"/>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100000"/>
                    </a14:imgEffect>
                    <a14:imgEffect>
                      <a14:brightnessContrast bright="-3000" contrast="-35000"/>
                    </a14:imgEffect>
                  </a14:imgLayer>
                </a14:imgProps>
              </a:ext>
            </a:extLst>
          </a:blip>
          <a:stretch>
            <a:fillRect/>
          </a:stretch>
        </p:blipFill>
        <p:spPr>
          <a:xfrm>
            <a:off x="1526701" y="-4786261"/>
            <a:ext cx="1963082" cy="877900"/>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04118" y="5728924"/>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316034" y="5728924"/>
            <a:ext cx="787400" cy="787400"/>
          </a:xfrm>
          <a:prstGeom prst="rect">
            <a:avLst/>
          </a:prstGeom>
        </p:spPr>
      </p:pic>
      <p:sp>
        <p:nvSpPr>
          <p:cNvPr id="2" name="Rectangle 1">
            <a:extLst>
              <a:ext uri="{FF2B5EF4-FFF2-40B4-BE49-F238E27FC236}">
                <a16:creationId xmlns:a16="http://schemas.microsoft.com/office/drawing/2014/main" id="{985E1D86-31F4-EAF9-C6F1-B1C9071C52C9}"/>
              </a:ext>
            </a:extLst>
          </p:cNvPr>
          <p:cNvSpPr/>
          <p:nvPr/>
        </p:nvSpPr>
        <p:spPr>
          <a:xfrm>
            <a:off x="1556782" y="9657050"/>
            <a:ext cx="4552245" cy="10752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71E267AC-635A-F7A7-17BC-4EEA88A88BD0}"/>
              </a:ext>
            </a:extLst>
          </p:cNvPr>
          <p:cNvSpPr txBox="1"/>
          <p:nvPr/>
        </p:nvSpPr>
        <p:spPr>
          <a:xfrm>
            <a:off x="-4754489" y="1472292"/>
            <a:ext cx="4552246" cy="2431435"/>
          </a:xfrm>
          <a:prstGeom prst="rect">
            <a:avLst/>
          </a:prstGeom>
          <a:noFill/>
        </p:spPr>
        <p:txBody>
          <a:bodyPr wrap="square" rtlCol="0">
            <a:spAutoFit/>
          </a:bodyPr>
          <a:lstStyle/>
          <a:p>
            <a:r>
              <a:rPr lang="en-US" sz="3600" b="1" dirty="0">
                <a:solidFill>
                  <a:sysClr val="windowText" lastClr="000000"/>
                </a:solidFill>
                <a:latin typeface="Poppins" panose="00000500000000000000" pitchFamily="2" charset="0"/>
                <a:cs typeface="Poppins" panose="00000500000000000000" pitchFamily="2" charset="0"/>
              </a:rPr>
              <a:t>PROJECT BASE</a:t>
            </a:r>
          </a:p>
          <a:p>
            <a:r>
              <a:rPr lang="en-US" sz="3600" b="1" dirty="0">
                <a:solidFill>
                  <a:sysClr val="windowText" lastClr="000000"/>
                </a:solidFill>
                <a:latin typeface="Poppins" panose="00000500000000000000" pitchFamily="2" charset="0"/>
                <a:cs typeface="Poppins" panose="00000500000000000000" pitchFamily="2" charset="0"/>
              </a:rPr>
              <a:t>LEARNING ( KEL 1 )</a:t>
            </a:r>
          </a:p>
          <a:p>
            <a:r>
              <a:rPr lang="en-US" sz="2000" b="1" dirty="0">
                <a:solidFill>
                  <a:sysClr val="windowText" lastClr="000000"/>
                </a:solidFill>
                <a:latin typeface="Poppins" panose="00000500000000000000" pitchFamily="2" charset="0"/>
                <a:cs typeface="Poppins" panose="00000500000000000000" pitchFamily="2" charset="0"/>
              </a:rPr>
              <a:t>Group 1 : </a:t>
            </a:r>
            <a:r>
              <a:rPr lang="en-US" sz="2000" b="1" dirty="0" err="1">
                <a:solidFill>
                  <a:sysClr val="windowText" lastClr="000000"/>
                </a:solidFill>
                <a:latin typeface="Poppins" panose="00000500000000000000" pitchFamily="2" charset="0"/>
                <a:cs typeface="Poppins" panose="00000500000000000000" pitchFamily="2" charset="0"/>
              </a:rPr>
              <a:t>SchedU</a:t>
            </a:r>
            <a:r>
              <a:rPr lang="en-US" sz="2000" b="1" dirty="0">
                <a:solidFill>
                  <a:sysClr val="windowText" lastClr="000000"/>
                </a:solidFill>
                <a:latin typeface="Poppins" panose="00000500000000000000" pitchFamily="2" charset="0"/>
                <a:cs typeface="Poppins" panose="00000500000000000000" pitchFamily="2" charset="0"/>
              </a:rPr>
              <a:t> : Web </a:t>
            </a:r>
            <a:r>
              <a:rPr lang="en-US" sz="2000" b="1" dirty="0" err="1">
                <a:solidFill>
                  <a:sysClr val="windowText" lastClr="000000"/>
                </a:solidFill>
                <a:latin typeface="Poppins" panose="00000500000000000000" pitchFamily="2" charset="0"/>
                <a:cs typeface="Poppins" panose="00000500000000000000" pitchFamily="2" charset="0"/>
              </a:rPr>
              <a:t>ApplicationPlatform</a:t>
            </a:r>
            <a:r>
              <a:rPr lang="en-US" sz="2000" b="1" dirty="0">
                <a:solidFill>
                  <a:sysClr val="windowText" lastClr="000000"/>
                </a:solidFill>
                <a:latin typeface="Poppins" panose="00000500000000000000" pitchFamily="2" charset="0"/>
                <a:cs typeface="Poppins" panose="00000500000000000000" pitchFamily="2" charset="0"/>
              </a:rPr>
              <a:t> for Schedule Reminder</a:t>
            </a:r>
            <a:endParaRPr lang="en-ID" sz="2000" dirty="0">
              <a:solidFill>
                <a:sysClr val="windowText" lastClr="000000"/>
              </a:solidFill>
              <a:latin typeface="Poppins" panose="00000500000000000000" pitchFamily="2" charset="0"/>
              <a:cs typeface="Poppins" panose="00000500000000000000" pitchFamily="2" charset="0"/>
            </a:endParaRPr>
          </a:p>
          <a:p>
            <a:endParaRPr lang="en-ID" sz="2000" b="1" dirty="0">
              <a:solidFill>
                <a:sysClr val="windowText" lastClr="000000"/>
              </a:solidFill>
              <a:latin typeface="Molend" pitchFamily="50" charset="0"/>
              <a:cs typeface="Poppins Medium" panose="00000600000000000000" pitchFamily="2" charset="0"/>
            </a:endParaRPr>
          </a:p>
        </p:txBody>
      </p:sp>
      <p:sp>
        <p:nvSpPr>
          <p:cNvPr id="4" name="TextBox 3">
            <a:extLst>
              <a:ext uri="{FF2B5EF4-FFF2-40B4-BE49-F238E27FC236}">
                <a16:creationId xmlns:a16="http://schemas.microsoft.com/office/drawing/2014/main" id="{F4C12B09-90FF-F08B-FEA5-9B373C29A95A}"/>
              </a:ext>
            </a:extLst>
          </p:cNvPr>
          <p:cNvSpPr txBox="1"/>
          <p:nvPr/>
        </p:nvSpPr>
        <p:spPr>
          <a:xfrm>
            <a:off x="1543754" y="9668624"/>
            <a:ext cx="3666388" cy="1077218"/>
          </a:xfrm>
          <a:prstGeom prst="rect">
            <a:avLst/>
          </a:prstGeom>
          <a:noFill/>
        </p:spPr>
        <p:txBody>
          <a:bodyPr wrap="none" rtlCol="0">
            <a:spAutoFit/>
          </a:bodyPr>
          <a:lstStyle/>
          <a:p>
            <a:r>
              <a:rPr lang="en-US" sz="1600" b="1" dirty="0">
                <a:solidFill>
                  <a:sysClr val="windowText" lastClr="000000"/>
                </a:solidFill>
                <a:latin typeface="Poppins" panose="00000500000000000000" pitchFamily="2" charset="0"/>
                <a:cs typeface="Poppins" panose="00000500000000000000" pitchFamily="2" charset="0"/>
              </a:rPr>
              <a:t>Alif </a:t>
            </a:r>
            <a:r>
              <a:rPr lang="en-US" sz="1600" b="1" dirty="0" err="1">
                <a:solidFill>
                  <a:sysClr val="windowText" lastClr="000000"/>
                </a:solidFill>
                <a:latin typeface="Poppins" panose="00000500000000000000" pitchFamily="2" charset="0"/>
                <a:cs typeface="Poppins" panose="00000500000000000000" pitchFamily="2" charset="0"/>
              </a:rPr>
              <a:t>Fajriadi</a:t>
            </a:r>
            <a:r>
              <a:rPr lang="en-US" sz="1600" b="1" dirty="0">
                <a:solidFill>
                  <a:sysClr val="windowText" lastClr="000000"/>
                </a:solidFill>
                <a:latin typeface="Poppins" panose="00000500000000000000" pitchFamily="2" charset="0"/>
                <a:cs typeface="Poppins" panose="00000500000000000000" pitchFamily="2" charset="0"/>
              </a:rPr>
              <a:t> ( Leader ) – 3312401103</a:t>
            </a:r>
          </a:p>
          <a:p>
            <a:r>
              <a:rPr lang="en-US" sz="1600" b="1" dirty="0">
                <a:solidFill>
                  <a:sysClr val="windowText" lastClr="000000"/>
                </a:solidFill>
                <a:latin typeface="Poppins" panose="00000500000000000000" pitchFamily="2" charset="0"/>
                <a:cs typeface="Poppins" panose="00000500000000000000" pitchFamily="2" charset="0"/>
              </a:rPr>
              <a:t>Bastian </a:t>
            </a:r>
            <a:r>
              <a:rPr lang="en-US" sz="1600" b="1" dirty="0" err="1">
                <a:solidFill>
                  <a:sysClr val="windowText" lastClr="000000"/>
                </a:solidFill>
                <a:latin typeface="Poppins" panose="00000500000000000000" pitchFamily="2" charset="0"/>
                <a:cs typeface="Poppins" panose="00000500000000000000" pitchFamily="2" charset="0"/>
              </a:rPr>
              <a:t>Henriko</a:t>
            </a:r>
            <a:r>
              <a:rPr lang="en-US" sz="1600" b="1" dirty="0">
                <a:solidFill>
                  <a:sysClr val="windowText" lastClr="000000"/>
                </a:solidFill>
                <a:latin typeface="Poppins" panose="00000500000000000000" pitchFamily="2" charset="0"/>
                <a:cs typeface="Poppins" panose="00000500000000000000" pitchFamily="2" charset="0"/>
              </a:rPr>
              <a:t> L – 3312401092</a:t>
            </a:r>
          </a:p>
          <a:p>
            <a:r>
              <a:rPr lang="en-US" sz="1600" b="1" dirty="0" err="1">
                <a:solidFill>
                  <a:sysClr val="windowText" lastClr="000000"/>
                </a:solidFill>
                <a:latin typeface="Poppins" panose="00000500000000000000" pitchFamily="2" charset="0"/>
                <a:cs typeface="Poppins" panose="00000500000000000000" pitchFamily="2" charset="0"/>
              </a:rPr>
              <a:t>Dwiky</a:t>
            </a:r>
            <a:r>
              <a:rPr lang="en-US" sz="1600" b="1" dirty="0">
                <a:solidFill>
                  <a:sysClr val="windowText" lastClr="000000"/>
                </a:solidFill>
                <a:latin typeface="Poppins" panose="00000500000000000000" pitchFamily="2" charset="0"/>
                <a:cs typeface="Poppins" panose="00000500000000000000" pitchFamily="2" charset="0"/>
              </a:rPr>
              <a:t> Putra </a:t>
            </a:r>
            <a:r>
              <a:rPr lang="en-US" sz="1600" b="1" dirty="0" err="1">
                <a:solidFill>
                  <a:sysClr val="windowText" lastClr="000000"/>
                </a:solidFill>
                <a:latin typeface="Poppins" panose="00000500000000000000" pitchFamily="2" charset="0"/>
                <a:cs typeface="Poppins" panose="00000500000000000000" pitchFamily="2" charset="0"/>
              </a:rPr>
              <a:t>Dachi</a:t>
            </a:r>
            <a:r>
              <a:rPr lang="en-US" sz="1600" b="1" dirty="0">
                <a:solidFill>
                  <a:sysClr val="windowText" lastClr="000000"/>
                </a:solidFill>
                <a:latin typeface="Poppins" panose="00000500000000000000" pitchFamily="2" charset="0"/>
                <a:cs typeface="Poppins" panose="00000500000000000000" pitchFamily="2" charset="0"/>
              </a:rPr>
              <a:t> - 3312401086</a:t>
            </a:r>
          </a:p>
          <a:p>
            <a:r>
              <a:rPr lang="en-US" sz="1600" b="1" dirty="0" err="1">
                <a:solidFill>
                  <a:sysClr val="windowText" lastClr="000000"/>
                </a:solidFill>
                <a:latin typeface="Poppins" panose="00000500000000000000" pitchFamily="2" charset="0"/>
                <a:cs typeface="Poppins" panose="00000500000000000000" pitchFamily="2" charset="0"/>
              </a:rPr>
              <a:t>Rafif</a:t>
            </a:r>
            <a:r>
              <a:rPr lang="en-US" sz="1600" b="1" dirty="0">
                <a:solidFill>
                  <a:sysClr val="windowText" lastClr="000000"/>
                </a:solidFill>
                <a:latin typeface="Poppins" panose="00000500000000000000" pitchFamily="2" charset="0"/>
                <a:cs typeface="Poppins" panose="00000500000000000000" pitchFamily="2" charset="0"/>
              </a:rPr>
              <a:t> </a:t>
            </a:r>
            <a:r>
              <a:rPr lang="en-US" sz="1600" b="1" dirty="0" err="1">
                <a:solidFill>
                  <a:sysClr val="windowText" lastClr="000000"/>
                </a:solidFill>
                <a:latin typeface="Poppins" panose="00000500000000000000" pitchFamily="2" charset="0"/>
                <a:cs typeface="Poppins" panose="00000500000000000000" pitchFamily="2" charset="0"/>
              </a:rPr>
              <a:t>Ihsaan</a:t>
            </a:r>
            <a:r>
              <a:rPr lang="en-US" sz="1600" b="1" dirty="0">
                <a:solidFill>
                  <a:sysClr val="windowText" lastClr="000000"/>
                </a:solidFill>
                <a:latin typeface="Poppins" panose="00000500000000000000" pitchFamily="2" charset="0"/>
                <a:cs typeface="Poppins" panose="00000500000000000000" pitchFamily="2" charset="0"/>
              </a:rPr>
              <a:t> </a:t>
            </a:r>
            <a:r>
              <a:rPr lang="en-US" sz="1600" b="1" dirty="0" err="1">
                <a:solidFill>
                  <a:sysClr val="windowText" lastClr="000000"/>
                </a:solidFill>
                <a:latin typeface="Poppins" panose="00000500000000000000" pitchFamily="2" charset="0"/>
                <a:cs typeface="Poppins" panose="00000500000000000000" pitchFamily="2" charset="0"/>
              </a:rPr>
              <a:t>Syawaly</a:t>
            </a:r>
            <a:r>
              <a:rPr lang="en-US" sz="1600" b="1" dirty="0">
                <a:solidFill>
                  <a:sysClr val="windowText" lastClr="000000"/>
                </a:solidFill>
                <a:latin typeface="Poppins" panose="00000500000000000000" pitchFamily="2" charset="0"/>
                <a:cs typeface="Poppins" panose="00000500000000000000" pitchFamily="2" charset="0"/>
              </a:rPr>
              <a:t> - 3312401095</a:t>
            </a:r>
            <a:endParaRPr lang="en-ID" sz="1600" b="1" dirty="0">
              <a:solidFill>
                <a:sysClr val="windowText" lastClr="000000"/>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52594B5F-C289-B4A0-0C5B-E273C7BEF027}"/>
              </a:ext>
            </a:extLst>
          </p:cNvPr>
          <p:cNvSpPr txBox="1"/>
          <p:nvPr/>
        </p:nvSpPr>
        <p:spPr>
          <a:xfrm>
            <a:off x="1556782" y="-2122755"/>
            <a:ext cx="7145437" cy="461665"/>
          </a:xfrm>
          <a:prstGeom prst="rect">
            <a:avLst/>
          </a:prstGeom>
          <a:noFill/>
        </p:spPr>
        <p:txBody>
          <a:bodyPr wrap="square">
            <a:spAutoFit/>
          </a:bodyPr>
          <a:lstStyle/>
          <a:p>
            <a:r>
              <a:rPr lang="en-US" sz="2400" b="1" dirty="0">
                <a:solidFill>
                  <a:sysClr val="windowText" lastClr="000000"/>
                </a:solidFill>
                <a:latin typeface="Poppins" panose="00000500000000000000" pitchFamily="2" charset="0"/>
                <a:cs typeface="Poppins" panose="00000500000000000000" pitchFamily="2" charset="0"/>
              </a:rPr>
              <a:t>PBL MENGGUNAKAN KONSEP OOP DAN MVC</a:t>
            </a:r>
            <a:endParaRPr lang="en-ID" sz="2400" dirty="0">
              <a:solidFill>
                <a:sysClr val="windowText" lastClr="00000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1089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039402" y="6111987"/>
            <a:ext cx="618017" cy="618017"/>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0000">
            <a:off x="-1039402" y="4938945"/>
            <a:ext cx="618017" cy="618017"/>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918840">
            <a:off x="9498495" y="-1519910"/>
            <a:ext cx="4314300" cy="4314300"/>
          </a:xfrm>
          <a:prstGeom prst="rect">
            <a:avLst/>
          </a:prstGeom>
        </p:spPr>
      </p:pic>
      <p:pic>
        <p:nvPicPr>
          <p:cNvPr id="19" name="Picture 18">
            <a:extLst>
              <a:ext uri="{FF2B5EF4-FFF2-40B4-BE49-F238E27FC236}">
                <a16:creationId xmlns:a16="http://schemas.microsoft.com/office/drawing/2014/main" id="{E2EA81BA-7509-DEC0-4002-306E9A29085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152000"/>
                    </a14:imgEffect>
                    <a14:imgEffect>
                      <a14:brightnessContrast contrast="-13000"/>
                    </a14:imgEffect>
                  </a14:imgLayer>
                </a14:imgProps>
              </a:ext>
            </a:extLst>
          </a:blip>
          <a:stretch>
            <a:fillRect/>
          </a:stretch>
        </p:blipFill>
        <p:spPr>
          <a:xfrm rot="8050083">
            <a:off x="-4922170" y="251331"/>
            <a:ext cx="1725318" cy="1737511"/>
          </a:xfrm>
          <a:prstGeom prst="rect">
            <a:avLst/>
          </a:prstGeom>
        </p:spPr>
      </p:pic>
      <p:sp>
        <p:nvSpPr>
          <p:cNvPr id="25" name="TextBox 24">
            <a:extLst>
              <a:ext uri="{FF2B5EF4-FFF2-40B4-BE49-F238E27FC236}">
                <a16:creationId xmlns:a16="http://schemas.microsoft.com/office/drawing/2014/main" id="{678C3850-7835-CF7F-E896-2C29DBE5A82A}"/>
              </a:ext>
            </a:extLst>
          </p:cNvPr>
          <p:cNvSpPr txBox="1"/>
          <p:nvPr/>
        </p:nvSpPr>
        <p:spPr>
          <a:xfrm>
            <a:off x="-11733532" y="1203155"/>
            <a:ext cx="2748513" cy="369332"/>
          </a:xfrm>
          <a:prstGeom prst="rect">
            <a:avLst/>
          </a:prstGeom>
          <a:noFill/>
        </p:spPr>
        <p:txBody>
          <a:bodyPr wrap="square">
            <a:spAutoFit/>
          </a:bodyPr>
          <a:lstStyle/>
          <a:p>
            <a:r>
              <a:rPr lang="en-ID" b="1" dirty="0">
                <a:ln>
                  <a:solidFill>
                    <a:srgbClr val="FF0000"/>
                  </a:solidFill>
                </a:ln>
                <a:solidFill>
                  <a:srgbClr val="FF0000"/>
                </a:solidFill>
                <a:latin typeface="Poppins" panose="00000500000000000000" pitchFamily="2" charset="0"/>
                <a:cs typeface="Poppins" panose="00000500000000000000" pitchFamily="2" charset="0"/>
              </a:rPr>
              <a:t>PROJECT DESCRIPTION</a:t>
            </a:r>
          </a:p>
        </p:txBody>
      </p:sp>
      <p:pic>
        <p:nvPicPr>
          <p:cNvPr id="27" name="Graphic 26">
            <a:extLst>
              <a:ext uri="{FF2B5EF4-FFF2-40B4-BE49-F238E27FC236}">
                <a16:creationId xmlns:a16="http://schemas.microsoft.com/office/drawing/2014/main" id="{9B2D5097-5AC1-6E6F-D82F-DB483AC513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24079" y="1665494"/>
            <a:ext cx="1050863" cy="1050863"/>
          </a:xfrm>
          <a:prstGeom prst="rect">
            <a:avLst/>
          </a:prstGeom>
        </p:spPr>
      </p:pic>
      <p:sp>
        <p:nvSpPr>
          <p:cNvPr id="28" name="TextBox 27">
            <a:extLst>
              <a:ext uri="{FF2B5EF4-FFF2-40B4-BE49-F238E27FC236}">
                <a16:creationId xmlns:a16="http://schemas.microsoft.com/office/drawing/2014/main" id="{1DF8B125-7C8C-3380-4A1E-CA6B4C13A03F}"/>
              </a:ext>
            </a:extLst>
          </p:cNvPr>
          <p:cNvSpPr txBox="1"/>
          <p:nvPr/>
        </p:nvSpPr>
        <p:spPr>
          <a:xfrm>
            <a:off x="-13256933" y="2805789"/>
            <a:ext cx="5552353" cy="1815882"/>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 application designed to simplify academic schedule management and collaboration between admins, staff, teachers, and students in schools. The project aims to improve the efficiency of managing academic schedules, assignments, and activities, as well as facilitate communication and collaboration between users. </a:t>
            </a:r>
            <a:endParaRPr lang="en-ID" sz="1600" dirty="0">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32171E37-60E5-1482-C187-2EC8746FAB59}"/>
              </a:ext>
            </a:extLst>
          </p:cNvPr>
          <p:cNvSpPr txBox="1"/>
          <p:nvPr/>
        </p:nvSpPr>
        <p:spPr>
          <a:xfrm>
            <a:off x="-5357085" y="2344191"/>
            <a:ext cx="2827020" cy="369332"/>
          </a:xfrm>
          <a:prstGeom prst="rect">
            <a:avLst/>
          </a:prstGeom>
          <a:noFill/>
        </p:spPr>
        <p:txBody>
          <a:bodyPr wrap="square">
            <a:spAutoFit/>
          </a:bodyPr>
          <a:lstStyle/>
          <a:p>
            <a:r>
              <a:rPr lang="en-ID" b="1" dirty="0">
                <a:ln>
                  <a:solidFill>
                    <a:srgbClr val="FF0000"/>
                  </a:solidFill>
                </a:ln>
                <a:solidFill>
                  <a:srgbClr val="FF0000"/>
                </a:solidFill>
                <a:latin typeface="Poppins" panose="00000500000000000000" pitchFamily="2" charset="0"/>
                <a:cs typeface="Poppins" panose="00000500000000000000" pitchFamily="2" charset="0"/>
              </a:rPr>
              <a:t>GENERAL DESCRIPTION</a:t>
            </a:r>
          </a:p>
        </p:txBody>
      </p:sp>
      <p:pic>
        <p:nvPicPr>
          <p:cNvPr id="47" name="Graphic 46">
            <a:extLst>
              <a:ext uri="{FF2B5EF4-FFF2-40B4-BE49-F238E27FC236}">
                <a16:creationId xmlns:a16="http://schemas.microsoft.com/office/drawing/2014/main" id="{6FEC0E02-4F0A-2C44-6191-FAB1082F1A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65202" y="2812706"/>
            <a:ext cx="1043256" cy="1043256"/>
          </a:xfrm>
          <a:prstGeom prst="rect">
            <a:avLst/>
          </a:prstGeom>
        </p:spPr>
      </p:pic>
      <p:sp>
        <p:nvSpPr>
          <p:cNvPr id="48" name="TextBox 47">
            <a:extLst>
              <a:ext uri="{FF2B5EF4-FFF2-40B4-BE49-F238E27FC236}">
                <a16:creationId xmlns:a16="http://schemas.microsoft.com/office/drawing/2014/main" id="{29753C87-7C82-7678-F573-66DDF5CCBB5C}"/>
              </a:ext>
            </a:extLst>
          </p:cNvPr>
          <p:cNvSpPr txBox="1"/>
          <p:nvPr/>
        </p:nvSpPr>
        <p:spPr>
          <a:xfrm>
            <a:off x="-6719751" y="4115297"/>
            <a:ext cx="5552353" cy="1569660"/>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web-based application designed to facilitate schedule management and academic collaboration in a school environment. This application provides various features that allow admins, staff, teachers, and students to interact according to their roles in the system. </a:t>
            </a:r>
          </a:p>
        </p:txBody>
      </p:sp>
      <p:pic>
        <p:nvPicPr>
          <p:cNvPr id="18" name="Picture 17">
            <a:extLst>
              <a:ext uri="{FF2B5EF4-FFF2-40B4-BE49-F238E27FC236}">
                <a16:creationId xmlns:a16="http://schemas.microsoft.com/office/drawing/2014/main" id="{DAB27BCB-2598-F208-BBEE-399699EFFF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772921" y="1572487"/>
            <a:ext cx="7410238" cy="6032505"/>
          </a:xfrm>
          <a:prstGeom prst="rect">
            <a:avLst/>
          </a:prstGeom>
        </p:spPr>
      </p:pic>
      <p:sp>
        <p:nvSpPr>
          <p:cNvPr id="20" name="TextBox 19">
            <a:extLst>
              <a:ext uri="{FF2B5EF4-FFF2-40B4-BE49-F238E27FC236}">
                <a16:creationId xmlns:a16="http://schemas.microsoft.com/office/drawing/2014/main" id="{4220DDE6-ACC8-40CC-7F42-1AEBC6374040}"/>
              </a:ext>
            </a:extLst>
          </p:cNvPr>
          <p:cNvSpPr txBox="1"/>
          <p:nvPr/>
        </p:nvSpPr>
        <p:spPr>
          <a:xfrm>
            <a:off x="15081940" y="406408"/>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FUNGTIONAL REQRUITMENTS</a:t>
            </a:r>
          </a:p>
        </p:txBody>
      </p:sp>
      <p:pic>
        <p:nvPicPr>
          <p:cNvPr id="26" name="Picture 25">
            <a:extLst>
              <a:ext uri="{FF2B5EF4-FFF2-40B4-BE49-F238E27FC236}">
                <a16:creationId xmlns:a16="http://schemas.microsoft.com/office/drawing/2014/main" id="{54135A8D-98E2-550C-BECA-A7AF3E6FBB96}"/>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7978061" y="-4648860"/>
            <a:ext cx="3677584" cy="3677584"/>
          </a:xfrm>
          <a:prstGeom prst="rect">
            <a:avLst/>
          </a:prstGeom>
        </p:spPr>
      </p:pic>
      <p:sp>
        <p:nvSpPr>
          <p:cNvPr id="33" name="Star: 4 Points 32">
            <a:extLst>
              <a:ext uri="{FF2B5EF4-FFF2-40B4-BE49-F238E27FC236}">
                <a16:creationId xmlns:a16="http://schemas.microsoft.com/office/drawing/2014/main" id="{937B1FFD-0748-E46D-0C5A-D454F3DCCDF0}"/>
              </a:ext>
            </a:extLst>
          </p:cNvPr>
          <p:cNvSpPr/>
          <p:nvPr/>
        </p:nvSpPr>
        <p:spPr>
          <a:xfrm rot="900000">
            <a:off x="6927661" y="1983954"/>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36" name="Star: 4 Points 35">
            <a:extLst>
              <a:ext uri="{FF2B5EF4-FFF2-40B4-BE49-F238E27FC236}">
                <a16:creationId xmlns:a16="http://schemas.microsoft.com/office/drawing/2014/main" id="{1CD29A0D-9EC1-3D60-9921-8DBA388BC539}"/>
              </a:ext>
            </a:extLst>
          </p:cNvPr>
          <p:cNvSpPr/>
          <p:nvPr/>
        </p:nvSpPr>
        <p:spPr>
          <a:xfrm rot="3600000">
            <a:off x="6874769" y="2731302"/>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37" name="Star: 4 Points 36">
            <a:extLst>
              <a:ext uri="{FF2B5EF4-FFF2-40B4-BE49-F238E27FC236}">
                <a16:creationId xmlns:a16="http://schemas.microsoft.com/office/drawing/2014/main" id="{E90B464E-CB13-3BB8-38C9-DDCF85DBB4CA}"/>
              </a:ext>
            </a:extLst>
          </p:cNvPr>
          <p:cNvSpPr/>
          <p:nvPr/>
        </p:nvSpPr>
        <p:spPr>
          <a:xfrm rot="3600000">
            <a:off x="4792759" y="2518574"/>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38" name="Star: 4 Points 37">
            <a:extLst>
              <a:ext uri="{FF2B5EF4-FFF2-40B4-BE49-F238E27FC236}">
                <a16:creationId xmlns:a16="http://schemas.microsoft.com/office/drawing/2014/main" id="{3C9A7D5C-8D73-5143-2A19-387BE12E966C}"/>
              </a:ext>
            </a:extLst>
          </p:cNvPr>
          <p:cNvSpPr/>
          <p:nvPr/>
        </p:nvSpPr>
        <p:spPr>
          <a:xfrm rot="5400000">
            <a:off x="4440733" y="1957625"/>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39" name="Star: 4 Points 38">
            <a:extLst>
              <a:ext uri="{FF2B5EF4-FFF2-40B4-BE49-F238E27FC236}">
                <a16:creationId xmlns:a16="http://schemas.microsoft.com/office/drawing/2014/main" id="{F34CD9DF-5EA9-2B61-A32D-1FC4840EA8F7}"/>
              </a:ext>
            </a:extLst>
          </p:cNvPr>
          <p:cNvSpPr/>
          <p:nvPr/>
        </p:nvSpPr>
        <p:spPr>
          <a:xfrm rot="3600000">
            <a:off x="5972154" y="1882937"/>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pic>
        <p:nvPicPr>
          <p:cNvPr id="40" name="Graphic 39">
            <a:extLst>
              <a:ext uri="{FF2B5EF4-FFF2-40B4-BE49-F238E27FC236}">
                <a16:creationId xmlns:a16="http://schemas.microsoft.com/office/drawing/2014/main" id="{01B73538-B8F3-E416-936A-4EF64EB98D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4899" y="6842992"/>
            <a:ext cx="4754489" cy="4754489"/>
          </a:xfrm>
          <a:prstGeom prst="rect">
            <a:avLst/>
          </a:prstGeom>
        </p:spPr>
      </p:pic>
      <p:sp>
        <p:nvSpPr>
          <p:cNvPr id="43" name="TextBox 42">
            <a:extLst>
              <a:ext uri="{FF2B5EF4-FFF2-40B4-BE49-F238E27FC236}">
                <a16:creationId xmlns:a16="http://schemas.microsoft.com/office/drawing/2014/main" id="{A0719475-FCE7-DE9B-89E7-FB673C4DF225}"/>
              </a:ext>
            </a:extLst>
          </p:cNvPr>
          <p:cNvSpPr txBox="1"/>
          <p:nvPr/>
        </p:nvSpPr>
        <p:spPr>
          <a:xfrm>
            <a:off x="15081940" y="434048"/>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FUNCTIONAL REQRUITMENTS</a:t>
            </a:r>
          </a:p>
        </p:txBody>
      </p:sp>
      <p:sp>
        <p:nvSpPr>
          <p:cNvPr id="2" name="TextBox 1">
            <a:extLst>
              <a:ext uri="{FF2B5EF4-FFF2-40B4-BE49-F238E27FC236}">
                <a16:creationId xmlns:a16="http://schemas.microsoft.com/office/drawing/2014/main" id="{E7FDA7C6-AF74-5DCD-22E5-4BB0798D375C}"/>
              </a:ext>
            </a:extLst>
          </p:cNvPr>
          <p:cNvSpPr txBox="1"/>
          <p:nvPr/>
        </p:nvSpPr>
        <p:spPr>
          <a:xfrm>
            <a:off x="4626369" y="2178902"/>
            <a:ext cx="2827020" cy="646331"/>
          </a:xfrm>
          <a:prstGeom prst="rect">
            <a:avLst/>
          </a:prstGeom>
          <a:noFill/>
        </p:spPr>
        <p:txBody>
          <a:bodyPr wrap="square">
            <a:spAutoFit/>
          </a:bodyPr>
          <a:lstStyle/>
          <a:p>
            <a:pPr algn="ctr"/>
            <a:r>
              <a:rPr lang="en-ID" sz="3600" b="1" dirty="0">
                <a:solidFill>
                  <a:srgbClr val="FF5050"/>
                </a:solidFill>
                <a:latin typeface="Poppins" panose="00000500000000000000" pitchFamily="2" charset="0"/>
                <a:cs typeface="Poppins" panose="00000500000000000000" pitchFamily="2" charset="0"/>
              </a:rPr>
              <a:t>BAGIAN 2</a:t>
            </a:r>
          </a:p>
        </p:txBody>
      </p:sp>
      <p:pic>
        <p:nvPicPr>
          <p:cNvPr id="4" name="Graphic 3">
            <a:extLst>
              <a:ext uri="{FF2B5EF4-FFF2-40B4-BE49-F238E27FC236}">
                <a16:creationId xmlns:a16="http://schemas.microsoft.com/office/drawing/2014/main" id="{85B0A73C-1234-949A-0E5E-A740EC0C09F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3374" y="2979828"/>
            <a:ext cx="1325252" cy="1325252"/>
          </a:xfrm>
          <a:prstGeom prst="rect">
            <a:avLst/>
          </a:prstGeom>
        </p:spPr>
      </p:pic>
      <p:sp>
        <p:nvSpPr>
          <p:cNvPr id="5" name="TextBox 4">
            <a:extLst>
              <a:ext uri="{FF2B5EF4-FFF2-40B4-BE49-F238E27FC236}">
                <a16:creationId xmlns:a16="http://schemas.microsoft.com/office/drawing/2014/main" id="{E4FE1DA8-419D-DF04-89D3-905D942A8513}"/>
              </a:ext>
            </a:extLst>
          </p:cNvPr>
          <p:cNvSpPr txBox="1"/>
          <p:nvPr/>
        </p:nvSpPr>
        <p:spPr>
          <a:xfrm>
            <a:off x="249701" y="-6240588"/>
            <a:ext cx="5846299" cy="400110"/>
          </a:xfrm>
          <a:prstGeom prst="rect">
            <a:avLst/>
          </a:prstGeom>
          <a:noFill/>
        </p:spPr>
        <p:txBody>
          <a:bodyPr wrap="square">
            <a:spAutoFit/>
          </a:bodyPr>
          <a:lstStyle/>
          <a:p>
            <a:r>
              <a:rPr lang="en-US" sz="2000" dirty="0">
                <a:solidFill>
                  <a:srgbClr val="FF5050"/>
                </a:solidFill>
                <a:latin typeface="Poppins" panose="00000500000000000000" pitchFamily="2" charset="0"/>
                <a:cs typeface="Poppins" panose="00000500000000000000" pitchFamily="2" charset="0"/>
              </a:rPr>
              <a:t>Controller: </a:t>
            </a:r>
            <a:r>
              <a:rPr lang="en-US" sz="2000" dirty="0" err="1">
                <a:solidFill>
                  <a:srgbClr val="FF5050"/>
                </a:solidFill>
                <a:latin typeface="Poppins" panose="00000500000000000000" pitchFamily="2" charset="0"/>
                <a:cs typeface="Poppins" panose="00000500000000000000" pitchFamily="2" charset="0"/>
              </a:rPr>
              <a:t>PersonalNoteController.php</a:t>
            </a:r>
            <a:endParaRPr lang="en-US" sz="2000" dirty="0">
              <a:solidFill>
                <a:srgbClr val="FF5050"/>
              </a:solidFill>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F12E1D47-8F8B-97D1-7096-DFA8E12659A0}"/>
              </a:ext>
            </a:extLst>
          </p:cNvPr>
          <p:cNvPicPr>
            <a:picLocks noChangeAspect="1"/>
          </p:cNvPicPr>
          <p:nvPr/>
        </p:nvPicPr>
        <p:blipFill>
          <a:blip r:embed="rId21"/>
          <a:stretch>
            <a:fillRect/>
          </a:stretch>
        </p:blipFill>
        <p:spPr>
          <a:xfrm>
            <a:off x="249701" y="-5792438"/>
            <a:ext cx="8460665" cy="5131612"/>
          </a:xfrm>
          <a:prstGeom prst="rect">
            <a:avLst/>
          </a:prstGeom>
        </p:spPr>
      </p:pic>
      <p:sp>
        <p:nvSpPr>
          <p:cNvPr id="7" name="TextBox 6">
            <a:extLst>
              <a:ext uri="{FF2B5EF4-FFF2-40B4-BE49-F238E27FC236}">
                <a16:creationId xmlns:a16="http://schemas.microsoft.com/office/drawing/2014/main" id="{F1B2C447-2226-9C20-12BE-9AAB1BC7F196}"/>
              </a:ext>
            </a:extLst>
          </p:cNvPr>
          <p:cNvSpPr txBox="1"/>
          <p:nvPr/>
        </p:nvSpPr>
        <p:spPr>
          <a:xfrm>
            <a:off x="8710364" y="-5756997"/>
            <a:ext cx="3091993" cy="1754326"/>
          </a:xfrm>
          <a:prstGeom prst="rect">
            <a:avLst/>
          </a:prstGeom>
          <a:noFill/>
        </p:spPr>
        <p:txBody>
          <a:bodyPr wrap="square">
            <a:spAutoFit/>
          </a:bodyPr>
          <a:lstStyle/>
          <a:p>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Controller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akan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mengambil</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semua</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dari</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database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menggunakan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model Note,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lalu</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mengirimnya</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ke</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view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Notes.blade.php</a:t>
            </a:r>
            <a:endParaRPr lang="en-US" dirty="0">
              <a:solidFill>
                <a:srgbClr val="FF505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40632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308480" y="6111987"/>
            <a:ext cx="618017" cy="618017"/>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0000">
            <a:off x="308479" y="5237978"/>
            <a:ext cx="618017" cy="618017"/>
          </a:xfrm>
          <a:prstGeom prst="rect">
            <a:avLst/>
          </a:prstGeom>
        </p:spPr>
      </p:pic>
      <p:pic>
        <p:nvPicPr>
          <p:cNvPr id="19" name="Picture 18">
            <a:extLst>
              <a:ext uri="{FF2B5EF4-FFF2-40B4-BE49-F238E27FC236}">
                <a16:creationId xmlns:a16="http://schemas.microsoft.com/office/drawing/2014/main" id="{E2EA81BA-7509-DEC0-4002-306E9A29085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152000"/>
                    </a14:imgEffect>
                    <a14:imgEffect>
                      <a14:brightnessContrast contrast="-13000"/>
                    </a14:imgEffect>
                  </a14:imgLayer>
                </a14:imgProps>
              </a:ext>
            </a:extLst>
          </a:blip>
          <a:stretch>
            <a:fillRect/>
          </a:stretch>
        </p:blipFill>
        <p:spPr>
          <a:xfrm rot="5400000">
            <a:off x="-13983878" y="-286210"/>
            <a:ext cx="1725318" cy="1737511"/>
          </a:xfrm>
          <a:prstGeom prst="rect">
            <a:avLst/>
          </a:prstGeom>
        </p:spPr>
      </p:pic>
      <p:sp>
        <p:nvSpPr>
          <p:cNvPr id="20" name="TextBox 19">
            <a:extLst>
              <a:ext uri="{FF2B5EF4-FFF2-40B4-BE49-F238E27FC236}">
                <a16:creationId xmlns:a16="http://schemas.microsoft.com/office/drawing/2014/main" id="{4220DDE6-ACC8-40CC-7F42-1AEBC6374040}"/>
              </a:ext>
            </a:extLst>
          </p:cNvPr>
          <p:cNvSpPr txBox="1"/>
          <p:nvPr/>
        </p:nvSpPr>
        <p:spPr>
          <a:xfrm>
            <a:off x="3892884" y="351712"/>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NOTES</a:t>
            </a:r>
          </a:p>
        </p:txBody>
      </p:sp>
      <p:pic>
        <p:nvPicPr>
          <p:cNvPr id="13" name="Graphic 12">
            <a:extLst>
              <a:ext uri="{FF2B5EF4-FFF2-40B4-BE49-F238E27FC236}">
                <a16:creationId xmlns:a16="http://schemas.microsoft.com/office/drawing/2014/main" id="{953B0BB5-75FB-4AC4-52B8-FC7241A1AF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42609" y="4480755"/>
            <a:ext cx="4754489" cy="4754489"/>
          </a:xfrm>
          <a:prstGeom prst="rect">
            <a:avLst/>
          </a:prstGeom>
        </p:spPr>
      </p:pic>
      <p:pic>
        <p:nvPicPr>
          <p:cNvPr id="17" name="Graphic 16">
            <a:extLst>
              <a:ext uri="{FF2B5EF4-FFF2-40B4-BE49-F238E27FC236}">
                <a16:creationId xmlns:a16="http://schemas.microsoft.com/office/drawing/2014/main" id="{D7E9FE03-938D-2C3C-172B-DBE04A29EC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54244" y="8903239"/>
            <a:ext cx="4187560" cy="4187560"/>
          </a:xfrm>
          <a:prstGeom prst="rect">
            <a:avLst/>
          </a:prstGeom>
        </p:spPr>
      </p:pic>
      <p:cxnSp>
        <p:nvCxnSpPr>
          <p:cNvPr id="21" name="Straight Connector 20">
            <a:extLst>
              <a:ext uri="{FF2B5EF4-FFF2-40B4-BE49-F238E27FC236}">
                <a16:creationId xmlns:a16="http://schemas.microsoft.com/office/drawing/2014/main" id="{F5498E24-F2EC-6D2D-AA80-7315355A9358}"/>
              </a:ext>
            </a:extLst>
          </p:cNvPr>
          <p:cNvCxnSpPr/>
          <p:nvPr/>
        </p:nvCxnSpPr>
        <p:spPr>
          <a:xfrm>
            <a:off x="-12897318" y="3159760"/>
            <a:ext cx="12730480" cy="0"/>
          </a:xfrm>
          <a:prstGeom prst="line">
            <a:avLst/>
          </a:prstGeom>
          <a:ln w="57150">
            <a:solidFill>
              <a:srgbClr val="FF5050"/>
            </a:solidFill>
            <a:prstDash val="soli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0EBE410-FCD3-5FF3-E791-F3F183E23428}"/>
              </a:ext>
            </a:extLst>
          </p:cNvPr>
          <p:cNvGrpSpPr/>
          <p:nvPr/>
        </p:nvGrpSpPr>
        <p:grpSpPr>
          <a:xfrm rot="5400000">
            <a:off x="-10561057" y="2448560"/>
            <a:ext cx="1422400" cy="1422400"/>
            <a:chOff x="2067021" y="2448560"/>
            <a:chExt cx="1422400" cy="1422400"/>
          </a:xfrm>
        </p:grpSpPr>
        <p:sp>
          <p:nvSpPr>
            <p:cNvPr id="24" name="Partial Circle 23">
              <a:extLst>
                <a:ext uri="{FF2B5EF4-FFF2-40B4-BE49-F238E27FC236}">
                  <a16:creationId xmlns:a16="http://schemas.microsoft.com/office/drawing/2014/main" id="{027C851F-517D-1030-BC17-FB0F8F506541}"/>
                </a:ext>
              </a:extLst>
            </p:cNvPr>
            <p:cNvSpPr/>
            <p:nvPr/>
          </p:nvSpPr>
          <p:spPr>
            <a:xfrm>
              <a:off x="2067021" y="2448560"/>
              <a:ext cx="1422400" cy="1422400"/>
            </a:xfrm>
            <a:prstGeom prst="pie">
              <a:avLst/>
            </a:prstGeom>
            <a:solidFill>
              <a:srgbClr val="C42A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26" name="Oval 25">
              <a:extLst>
                <a:ext uri="{FF2B5EF4-FFF2-40B4-BE49-F238E27FC236}">
                  <a16:creationId xmlns:a16="http://schemas.microsoft.com/office/drawing/2014/main" id="{A1657982-1DBE-D0F2-08A0-AF5B0752CD01}"/>
                </a:ext>
              </a:extLst>
            </p:cNvPr>
            <p:cNvSpPr/>
            <p:nvPr/>
          </p:nvSpPr>
          <p:spPr>
            <a:xfrm>
              <a:off x="2197670" y="2579209"/>
              <a:ext cx="1161102" cy="1161102"/>
            </a:xfrm>
            <a:prstGeom prst="ellipse">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EA6BEB9F-C6D0-5FA9-C5E3-088B4923C396}"/>
              </a:ext>
            </a:extLst>
          </p:cNvPr>
          <p:cNvGrpSpPr/>
          <p:nvPr/>
        </p:nvGrpSpPr>
        <p:grpSpPr>
          <a:xfrm rot="10800000">
            <a:off x="-10564017" y="2448560"/>
            <a:ext cx="1422400" cy="1422400"/>
            <a:chOff x="2067021" y="2448560"/>
            <a:chExt cx="1422400" cy="1422400"/>
          </a:xfrm>
        </p:grpSpPr>
        <p:sp>
          <p:nvSpPr>
            <p:cNvPr id="30" name="Partial Circle 29">
              <a:extLst>
                <a:ext uri="{FF2B5EF4-FFF2-40B4-BE49-F238E27FC236}">
                  <a16:creationId xmlns:a16="http://schemas.microsoft.com/office/drawing/2014/main" id="{DC31C479-9863-B9DC-7478-C6398A7043CB}"/>
                </a:ext>
              </a:extLst>
            </p:cNvPr>
            <p:cNvSpPr/>
            <p:nvPr/>
          </p:nvSpPr>
          <p:spPr>
            <a:xfrm>
              <a:off x="2067021" y="2448560"/>
              <a:ext cx="1422400" cy="1422400"/>
            </a:xfrm>
            <a:prstGeom prst="pie">
              <a:avLst/>
            </a:prstGeom>
            <a:solidFill>
              <a:srgbClr val="C42A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31" name="Oval 30">
              <a:extLst>
                <a:ext uri="{FF2B5EF4-FFF2-40B4-BE49-F238E27FC236}">
                  <a16:creationId xmlns:a16="http://schemas.microsoft.com/office/drawing/2014/main" id="{E23315F8-D560-8629-8BA9-795AD339E301}"/>
                </a:ext>
              </a:extLst>
            </p:cNvPr>
            <p:cNvSpPr/>
            <p:nvPr/>
          </p:nvSpPr>
          <p:spPr>
            <a:xfrm>
              <a:off x="2197670" y="2579209"/>
              <a:ext cx="1161102" cy="1161102"/>
            </a:xfrm>
            <a:prstGeom prst="ellipse">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2" name="Group 31">
            <a:extLst>
              <a:ext uri="{FF2B5EF4-FFF2-40B4-BE49-F238E27FC236}">
                <a16:creationId xmlns:a16="http://schemas.microsoft.com/office/drawing/2014/main" id="{DB7848EB-AB59-5FB4-0866-EEF791D71860}"/>
              </a:ext>
            </a:extLst>
          </p:cNvPr>
          <p:cNvGrpSpPr/>
          <p:nvPr/>
        </p:nvGrpSpPr>
        <p:grpSpPr>
          <a:xfrm rot="18000000">
            <a:off x="-10564017" y="2448560"/>
            <a:ext cx="1422400" cy="1422400"/>
            <a:chOff x="2067021" y="2448560"/>
            <a:chExt cx="1422400" cy="1422400"/>
          </a:xfrm>
        </p:grpSpPr>
        <p:sp>
          <p:nvSpPr>
            <p:cNvPr id="33" name="Partial Circle 32">
              <a:extLst>
                <a:ext uri="{FF2B5EF4-FFF2-40B4-BE49-F238E27FC236}">
                  <a16:creationId xmlns:a16="http://schemas.microsoft.com/office/drawing/2014/main" id="{946B6B78-0E10-6F59-8190-9C599B47C1FF}"/>
                </a:ext>
              </a:extLst>
            </p:cNvPr>
            <p:cNvSpPr/>
            <p:nvPr/>
          </p:nvSpPr>
          <p:spPr>
            <a:xfrm>
              <a:off x="2067021" y="2448560"/>
              <a:ext cx="1422400" cy="1422400"/>
            </a:xfrm>
            <a:prstGeom prst="pie">
              <a:avLst/>
            </a:prstGeom>
            <a:solidFill>
              <a:srgbClr val="C42A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34" name="Oval 33">
              <a:extLst>
                <a:ext uri="{FF2B5EF4-FFF2-40B4-BE49-F238E27FC236}">
                  <a16:creationId xmlns:a16="http://schemas.microsoft.com/office/drawing/2014/main" id="{59FBC3F9-4F59-652D-2E4F-FABF8F8A0218}"/>
                </a:ext>
              </a:extLst>
            </p:cNvPr>
            <p:cNvSpPr/>
            <p:nvPr/>
          </p:nvSpPr>
          <p:spPr>
            <a:xfrm>
              <a:off x="2197670" y="2579209"/>
              <a:ext cx="1161102" cy="1161102"/>
            </a:xfrm>
            <a:prstGeom prst="ellipse">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5" name="Graphic 34">
            <a:extLst>
              <a:ext uri="{FF2B5EF4-FFF2-40B4-BE49-F238E27FC236}">
                <a16:creationId xmlns:a16="http://schemas.microsoft.com/office/drawing/2014/main" id="{2419AA98-9CD6-AD52-C2AD-97127C0ED6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10256446" y="2746584"/>
            <a:ext cx="826351" cy="826351"/>
          </a:xfrm>
          <a:prstGeom prst="rect">
            <a:avLst/>
          </a:prstGeom>
        </p:spPr>
      </p:pic>
      <p:pic>
        <p:nvPicPr>
          <p:cNvPr id="36" name="Graphic 35">
            <a:extLst>
              <a:ext uri="{FF2B5EF4-FFF2-40B4-BE49-F238E27FC236}">
                <a16:creationId xmlns:a16="http://schemas.microsoft.com/office/drawing/2014/main" id="{8488F872-ED5C-EF18-E3FF-0C230CD47C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10199777" y="2751907"/>
            <a:ext cx="722880" cy="722880"/>
          </a:xfrm>
          <a:prstGeom prst="rect">
            <a:avLst/>
          </a:prstGeom>
        </p:spPr>
      </p:pic>
      <p:pic>
        <p:nvPicPr>
          <p:cNvPr id="37" name="Graphic 36">
            <a:extLst>
              <a:ext uri="{FF2B5EF4-FFF2-40B4-BE49-F238E27FC236}">
                <a16:creationId xmlns:a16="http://schemas.microsoft.com/office/drawing/2014/main" id="{0EE0D5A1-4EB0-9194-AC9F-DE8E81DAE2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10357903" y="2616941"/>
            <a:ext cx="1085637" cy="1085637"/>
          </a:xfrm>
          <a:prstGeom prst="rect">
            <a:avLst/>
          </a:prstGeom>
        </p:spPr>
      </p:pic>
      <p:sp>
        <p:nvSpPr>
          <p:cNvPr id="38" name="TextBox 37">
            <a:extLst>
              <a:ext uri="{FF2B5EF4-FFF2-40B4-BE49-F238E27FC236}">
                <a16:creationId xmlns:a16="http://schemas.microsoft.com/office/drawing/2014/main" id="{3241C718-44D6-A2B3-455A-6787C4609811}"/>
              </a:ext>
            </a:extLst>
          </p:cNvPr>
          <p:cNvSpPr txBox="1"/>
          <p:nvPr/>
        </p:nvSpPr>
        <p:spPr>
          <a:xfrm>
            <a:off x="498458" y="10196322"/>
            <a:ext cx="3472996" cy="1200329"/>
          </a:xfrm>
          <a:prstGeom prst="rect">
            <a:avLst/>
          </a:prstGeom>
          <a:noFill/>
        </p:spPr>
        <p:txBody>
          <a:bodyPr wrap="square">
            <a:spAutoFit/>
          </a:bodyPr>
          <a:lstStyle/>
          <a:p>
            <a:pPr algn="ctr" rtl="0" fontAlgn="base"/>
            <a:r>
              <a:rPr lang="en-US" sz="1800" b="0" i="0" dirty="0">
                <a:solidFill>
                  <a:srgbClr val="000000"/>
                </a:solidFill>
                <a:effectLst/>
                <a:latin typeface="Poppins" panose="00000500000000000000" pitchFamily="2" charset="0"/>
                <a:cs typeface="Poppins" panose="00000500000000000000" pitchFamily="2" charset="0"/>
              </a:rPr>
              <a:t>The source code is structured, understandable, maintainable and easily reusable.</a:t>
            </a:r>
            <a:endParaRPr lang="en-US" sz="2800" b="0" i="0" dirty="0">
              <a:effectLst/>
              <a:latin typeface="Poppins" panose="00000500000000000000" pitchFamily="2" charset="0"/>
              <a:cs typeface="Poppins" panose="00000500000000000000" pitchFamily="2" charset="0"/>
            </a:endParaRPr>
          </a:p>
        </p:txBody>
      </p:sp>
      <p:sp>
        <p:nvSpPr>
          <p:cNvPr id="39" name="TextBox 38">
            <a:extLst>
              <a:ext uri="{FF2B5EF4-FFF2-40B4-BE49-F238E27FC236}">
                <a16:creationId xmlns:a16="http://schemas.microsoft.com/office/drawing/2014/main" id="{86E87D0E-D085-CCCA-BBFB-EA772AC9E8F5}"/>
              </a:ext>
            </a:extLst>
          </p:cNvPr>
          <p:cNvSpPr txBox="1"/>
          <p:nvPr/>
        </p:nvSpPr>
        <p:spPr>
          <a:xfrm>
            <a:off x="4454319" y="10196322"/>
            <a:ext cx="3277570" cy="646331"/>
          </a:xfrm>
          <a:prstGeom prst="rect">
            <a:avLst/>
          </a:prstGeom>
          <a:noFill/>
        </p:spPr>
        <p:txBody>
          <a:bodyPr wrap="square">
            <a:spAutoFit/>
          </a:bodyPr>
          <a:lstStyle/>
          <a:p>
            <a:pPr algn="ctr" rtl="0" fontAlgn="base"/>
            <a:r>
              <a:rPr lang="en-US" sz="1800" b="0" i="0" dirty="0">
                <a:solidFill>
                  <a:srgbClr val="000000"/>
                </a:solidFill>
                <a:effectLst/>
                <a:latin typeface="Poppins" panose="00000500000000000000" pitchFamily="2" charset="0"/>
                <a:cs typeface="Poppins" panose="00000500000000000000" pitchFamily="2" charset="0"/>
              </a:rPr>
              <a:t>The application interface uses English or Indonesian.</a:t>
            </a:r>
          </a:p>
        </p:txBody>
      </p:sp>
      <p:sp>
        <p:nvSpPr>
          <p:cNvPr id="40" name="TextBox 39">
            <a:extLst>
              <a:ext uri="{FF2B5EF4-FFF2-40B4-BE49-F238E27FC236}">
                <a16:creationId xmlns:a16="http://schemas.microsoft.com/office/drawing/2014/main" id="{086D4CBA-76D4-0ED8-694E-F01EC975C904}"/>
              </a:ext>
            </a:extLst>
          </p:cNvPr>
          <p:cNvSpPr txBox="1"/>
          <p:nvPr/>
        </p:nvSpPr>
        <p:spPr>
          <a:xfrm>
            <a:off x="8468729" y="10196322"/>
            <a:ext cx="3063252" cy="1200329"/>
          </a:xfrm>
          <a:prstGeom prst="rect">
            <a:avLst/>
          </a:prstGeom>
          <a:noFill/>
        </p:spPr>
        <p:txBody>
          <a:bodyPr wrap="square">
            <a:spAutoFit/>
          </a:bodyPr>
          <a:lstStyle/>
          <a:p>
            <a:pPr algn="ctr" rtl="0" fontAlgn="base"/>
            <a:r>
              <a:rPr lang="en-US" sz="1800" b="0" i="0" dirty="0">
                <a:solidFill>
                  <a:srgbClr val="000000"/>
                </a:solidFill>
                <a:effectLst/>
                <a:latin typeface="Poppins" panose="00000500000000000000" pitchFamily="2" charset="0"/>
                <a:cs typeface="Poppins" panose="00000500000000000000" pitchFamily="2" charset="0"/>
              </a:rPr>
              <a:t>The user interface is friendly, intuitive, responsive and easy to navigate.</a:t>
            </a:r>
          </a:p>
        </p:txBody>
      </p:sp>
      <p:grpSp>
        <p:nvGrpSpPr>
          <p:cNvPr id="44" name="Group 43">
            <a:extLst>
              <a:ext uri="{FF2B5EF4-FFF2-40B4-BE49-F238E27FC236}">
                <a16:creationId xmlns:a16="http://schemas.microsoft.com/office/drawing/2014/main" id="{55CF266E-3318-6B74-2B2D-F3354F5E127F}"/>
              </a:ext>
            </a:extLst>
          </p:cNvPr>
          <p:cNvGrpSpPr/>
          <p:nvPr/>
        </p:nvGrpSpPr>
        <p:grpSpPr>
          <a:xfrm rot="12600000">
            <a:off x="-4603277" y="7773744"/>
            <a:ext cx="3240202" cy="3291383"/>
            <a:chOff x="11246154" y="733339"/>
            <a:chExt cx="3240202" cy="3291383"/>
          </a:xfrm>
        </p:grpSpPr>
        <p:pic>
          <p:nvPicPr>
            <p:cNvPr id="45" name="Graphic 44">
              <a:extLst>
                <a:ext uri="{FF2B5EF4-FFF2-40B4-BE49-F238E27FC236}">
                  <a16:creationId xmlns:a16="http://schemas.microsoft.com/office/drawing/2014/main" id="{71687A59-A504-B016-094A-42A2FC168B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2153866">
              <a:off x="11338051" y="1074590"/>
              <a:ext cx="2801171" cy="2801171"/>
            </a:xfrm>
            <a:prstGeom prst="rect">
              <a:avLst/>
            </a:prstGeom>
          </p:spPr>
        </p:pic>
        <p:grpSp>
          <p:nvGrpSpPr>
            <p:cNvPr id="46" name="Group 45">
              <a:extLst>
                <a:ext uri="{FF2B5EF4-FFF2-40B4-BE49-F238E27FC236}">
                  <a16:creationId xmlns:a16="http://schemas.microsoft.com/office/drawing/2014/main" id="{EEE78675-A5E3-A757-14C9-77529253EFE0}"/>
                </a:ext>
              </a:extLst>
            </p:cNvPr>
            <p:cNvGrpSpPr/>
            <p:nvPr/>
          </p:nvGrpSpPr>
          <p:grpSpPr>
            <a:xfrm rot="14594371">
              <a:off x="13279560" y="3536941"/>
              <a:ext cx="479075" cy="496487"/>
              <a:chOff x="12787726" y="1036105"/>
              <a:chExt cx="479075" cy="496487"/>
            </a:xfrm>
          </p:grpSpPr>
          <p:sp>
            <p:nvSpPr>
              <p:cNvPr id="61" name="Flowchart: Connector 60">
                <a:extLst>
                  <a:ext uri="{FF2B5EF4-FFF2-40B4-BE49-F238E27FC236}">
                    <a16:creationId xmlns:a16="http://schemas.microsoft.com/office/drawing/2014/main" id="{501A30B9-B394-84D5-0543-9F7809A18046}"/>
                  </a:ext>
                </a:extLst>
              </p:cNvPr>
              <p:cNvSpPr/>
              <p:nvPr/>
            </p:nvSpPr>
            <p:spPr>
              <a:xfrm>
                <a:off x="12787726" y="1036105"/>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TextBox 61">
                <a:extLst>
                  <a:ext uri="{FF2B5EF4-FFF2-40B4-BE49-F238E27FC236}">
                    <a16:creationId xmlns:a16="http://schemas.microsoft.com/office/drawing/2014/main" id="{9E3A219E-0CF3-191B-9FA7-BED128D6D50E}"/>
                  </a:ext>
                </a:extLst>
              </p:cNvPr>
              <p:cNvSpPr txBox="1"/>
              <p:nvPr/>
            </p:nvSpPr>
            <p:spPr>
              <a:xfrm>
                <a:off x="12894509" y="1070927"/>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1</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49" name="Group 48">
              <a:extLst>
                <a:ext uri="{FF2B5EF4-FFF2-40B4-BE49-F238E27FC236}">
                  <a16:creationId xmlns:a16="http://schemas.microsoft.com/office/drawing/2014/main" id="{8440A6C3-1F68-ABD0-E5B6-A090C1C52B6B}"/>
                </a:ext>
              </a:extLst>
            </p:cNvPr>
            <p:cNvGrpSpPr/>
            <p:nvPr/>
          </p:nvGrpSpPr>
          <p:grpSpPr>
            <a:xfrm rot="11253866">
              <a:off x="14007281" y="2435918"/>
              <a:ext cx="479075" cy="479075"/>
              <a:chOff x="13460486" y="1100237"/>
              <a:chExt cx="479075" cy="479075"/>
            </a:xfrm>
          </p:grpSpPr>
          <p:sp>
            <p:nvSpPr>
              <p:cNvPr id="59" name="Flowchart: Connector 58">
                <a:extLst>
                  <a:ext uri="{FF2B5EF4-FFF2-40B4-BE49-F238E27FC236}">
                    <a16:creationId xmlns:a16="http://schemas.microsoft.com/office/drawing/2014/main" id="{C1CC9F03-3FD1-BEF2-ACFE-93F9FEC2C917}"/>
                  </a:ext>
                </a:extLst>
              </p:cNvPr>
              <p:cNvSpPr/>
              <p:nvPr/>
            </p:nvSpPr>
            <p:spPr>
              <a:xfrm>
                <a:off x="13460486" y="1100237"/>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TextBox 59">
                <a:extLst>
                  <a:ext uri="{FF2B5EF4-FFF2-40B4-BE49-F238E27FC236}">
                    <a16:creationId xmlns:a16="http://schemas.microsoft.com/office/drawing/2014/main" id="{B180AC21-923C-7F3A-3A1D-40FBAA172AC1}"/>
                  </a:ext>
                </a:extLst>
              </p:cNvPr>
              <p:cNvSpPr txBox="1"/>
              <p:nvPr/>
            </p:nvSpPr>
            <p:spPr>
              <a:xfrm>
                <a:off x="13570821" y="1109146"/>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2</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50" name="Group 49">
              <a:extLst>
                <a:ext uri="{FF2B5EF4-FFF2-40B4-BE49-F238E27FC236}">
                  <a16:creationId xmlns:a16="http://schemas.microsoft.com/office/drawing/2014/main" id="{5E8B3102-3B46-6B00-6FC9-29C82AE6AE6E}"/>
                </a:ext>
              </a:extLst>
            </p:cNvPr>
            <p:cNvGrpSpPr/>
            <p:nvPr/>
          </p:nvGrpSpPr>
          <p:grpSpPr>
            <a:xfrm rot="8259356">
              <a:off x="13615654" y="1199035"/>
              <a:ext cx="479075" cy="486907"/>
              <a:chOff x="14090365" y="1091736"/>
              <a:chExt cx="479075" cy="486907"/>
            </a:xfrm>
          </p:grpSpPr>
          <p:sp>
            <p:nvSpPr>
              <p:cNvPr id="57" name="Flowchart: Connector 56">
                <a:extLst>
                  <a:ext uri="{FF2B5EF4-FFF2-40B4-BE49-F238E27FC236}">
                    <a16:creationId xmlns:a16="http://schemas.microsoft.com/office/drawing/2014/main" id="{DF281A6C-2F0F-DE20-F504-2F26C249C2E5}"/>
                  </a:ext>
                </a:extLst>
              </p:cNvPr>
              <p:cNvSpPr/>
              <p:nvPr/>
            </p:nvSpPr>
            <p:spPr>
              <a:xfrm>
                <a:off x="14090365" y="1091736"/>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BCD92359-7013-BC2D-8F63-C3DFA61AEB2A}"/>
                  </a:ext>
                </a:extLst>
              </p:cNvPr>
              <p:cNvSpPr txBox="1"/>
              <p:nvPr/>
            </p:nvSpPr>
            <p:spPr>
              <a:xfrm>
                <a:off x="14200700" y="1116978"/>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3</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51" name="Group 50">
              <a:extLst>
                <a:ext uri="{FF2B5EF4-FFF2-40B4-BE49-F238E27FC236}">
                  <a16:creationId xmlns:a16="http://schemas.microsoft.com/office/drawing/2014/main" id="{927BF9C5-9C08-C8A5-1EFE-73FC2D7D8ECC}"/>
                </a:ext>
              </a:extLst>
            </p:cNvPr>
            <p:cNvGrpSpPr/>
            <p:nvPr/>
          </p:nvGrpSpPr>
          <p:grpSpPr>
            <a:xfrm rot="5021798">
              <a:off x="12380748" y="733339"/>
              <a:ext cx="479075" cy="479075"/>
              <a:chOff x="12944633" y="1746667"/>
              <a:chExt cx="479075" cy="479075"/>
            </a:xfrm>
          </p:grpSpPr>
          <p:sp>
            <p:nvSpPr>
              <p:cNvPr id="55" name="Flowchart: Connector 54">
                <a:extLst>
                  <a:ext uri="{FF2B5EF4-FFF2-40B4-BE49-F238E27FC236}">
                    <a16:creationId xmlns:a16="http://schemas.microsoft.com/office/drawing/2014/main" id="{1F1F78C8-C3F5-D182-D4B3-D5FCCEF11596}"/>
                  </a:ext>
                </a:extLst>
              </p:cNvPr>
              <p:cNvSpPr/>
              <p:nvPr/>
            </p:nvSpPr>
            <p:spPr>
              <a:xfrm>
                <a:off x="12944633" y="1746667"/>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TextBox 55">
                <a:extLst>
                  <a:ext uri="{FF2B5EF4-FFF2-40B4-BE49-F238E27FC236}">
                    <a16:creationId xmlns:a16="http://schemas.microsoft.com/office/drawing/2014/main" id="{900C9947-8F4F-0C28-F7E9-5B74CD2A9C25}"/>
                  </a:ext>
                </a:extLst>
              </p:cNvPr>
              <p:cNvSpPr txBox="1"/>
              <p:nvPr/>
            </p:nvSpPr>
            <p:spPr>
              <a:xfrm>
                <a:off x="13034013" y="1764077"/>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4</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52" name="Group 51">
              <a:extLst>
                <a:ext uri="{FF2B5EF4-FFF2-40B4-BE49-F238E27FC236}">
                  <a16:creationId xmlns:a16="http://schemas.microsoft.com/office/drawing/2014/main" id="{9166D8FD-A445-8C04-1D5E-6B5EC3586CAF}"/>
                </a:ext>
              </a:extLst>
            </p:cNvPr>
            <p:cNvGrpSpPr/>
            <p:nvPr/>
          </p:nvGrpSpPr>
          <p:grpSpPr>
            <a:xfrm rot="2302623">
              <a:off x="11246154" y="1378252"/>
              <a:ext cx="479075" cy="494740"/>
              <a:chOff x="13745623" y="1752912"/>
              <a:chExt cx="479075" cy="494740"/>
            </a:xfrm>
          </p:grpSpPr>
          <p:sp>
            <p:nvSpPr>
              <p:cNvPr id="53" name="Flowchart: Connector 52">
                <a:extLst>
                  <a:ext uri="{FF2B5EF4-FFF2-40B4-BE49-F238E27FC236}">
                    <a16:creationId xmlns:a16="http://schemas.microsoft.com/office/drawing/2014/main" id="{B787665C-7D18-623F-8947-E83B98266881}"/>
                  </a:ext>
                </a:extLst>
              </p:cNvPr>
              <p:cNvSpPr/>
              <p:nvPr/>
            </p:nvSpPr>
            <p:spPr>
              <a:xfrm>
                <a:off x="13745623" y="1752912"/>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TextBox 53">
                <a:extLst>
                  <a:ext uri="{FF2B5EF4-FFF2-40B4-BE49-F238E27FC236}">
                    <a16:creationId xmlns:a16="http://schemas.microsoft.com/office/drawing/2014/main" id="{E3DC4AC2-F740-A657-6173-10642F82D6DB}"/>
                  </a:ext>
                </a:extLst>
              </p:cNvPr>
              <p:cNvSpPr txBox="1"/>
              <p:nvPr/>
            </p:nvSpPr>
            <p:spPr>
              <a:xfrm>
                <a:off x="13860119" y="1785987"/>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5</a:t>
                </a:r>
                <a:endParaRPr lang="en-ID" sz="2400" b="1" dirty="0">
                  <a:solidFill>
                    <a:schemeClr val="bg1"/>
                  </a:solidFill>
                  <a:latin typeface="Poppins" panose="00000500000000000000" pitchFamily="2" charset="0"/>
                  <a:cs typeface="Poppins" panose="00000500000000000000" pitchFamily="2" charset="0"/>
                </a:endParaRPr>
              </a:p>
            </p:txBody>
          </p:sp>
        </p:grpSp>
      </p:grpSp>
      <p:sp>
        <p:nvSpPr>
          <p:cNvPr id="7" name="TextBox 6">
            <a:extLst>
              <a:ext uri="{FF2B5EF4-FFF2-40B4-BE49-F238E27FC236}">
                <a16:creationId xmlns:a16="http://schemas.microsoft.com/office/drawing/2014/main" id="{8D5A9FCA-AF29-695D-2827-CACE678325AE}"/>
              </a:ext>
            </a:extLst>
          </p:cNvPr>
          <p:cNvSpPr txBox="1"/>
          <p:nvPr/>
        </p:nvSpPr>
        <p:spPr>
          <a:xfrm>
            <a:off x="249701" y="915798"/>
            <a:ext cx="5846299" cy="400110"/>
          </a:xfrm>
          <a:prstGeom prst="rect">
            <a:avLst/>
          </a:prstGeom>
          <a:noFill/>
        </p:spPr>
        <p:txBody>
          <a:bodyPr wrap="square">
            <a:spAutoFit/>
          </a:bodyPr>
          <a:lstStyle/>
          <a:p>
            <a:r>
              <a:rPr lang="en-US" sz="2000" dirty="0">
                <a:solidFill>
                  <a:srgbClr val="FF5050"/>
                </a:solidFill>
                <a:latin typeface="Poppins" panose="00000500000000000000" pitchFamily="2" charset="0"/>
                <a:cs typeface="Poppins" panose="00000500000000000000" pitchFamily="2" charset="0"/>
              </a:rPr>
              <a:t>Controller: </a:t>
            </a:r>
            <a:r>
              <a:rPr lang="en-US" sz="2000" dirty="0" err="1">
                <a:solidFill>
                  <a:srgbClr val="FF5050"/>
                </a:solidFill>
                <a:latin typeface="Poppins" panose="00000500000000000000" pitchFamily="2" charset="0"/>
                <a:cs typeface="Poppins" panose="00000500000000000000" pitchFamily="2" charset="0"/>
              </a:rPr>
              <a:t>PersonalNoteController.php</a:t>
            </a:r>
            <a:endParaRPr lang="en-US" sz="2000" dirty="0">
              <a:solidFill>
                <a:srgbClr val="FF5050"/>
              </a:solidFill>
              <a:latin typeface="Poppins" panose="00000500000000000000" pitchFamily="2" charset="0"/>
              <a:cs typeface="Poppins" panose="00000500000000000000" pitchFamily="2" charset="0"/>
            </a:endParaRPr>
          </a:p>
        </p:txBody>
      </p:sp>
      <p:pic>
        <p:nvPicPr>
          <p:cNvPr id="8" name="Picture 7">
            <a:extLst>
              <a:ext uri="{FF2B5EF4-FFF2-40B4-BE49-F238E27FC236}">
                <a16:creationId xmlns:a16="http://schemas.microsoft.com/office/drawing/2014/main" id="{2AB84638-C49E-B812-FC8D-41C8720CB8B8}"/>
              </a:ext>
            </a:extLst>
          </p:cNvPr>
          <p:cNvPicPr>
            <a:picLocks noChangeAspect="1"/>
          </p:cNvPicPr>
          <p:nvPr/>
        </p:nvPicPr>
        <p:blipFill>
          <a:blip r:embed="rId20"/>
          <a:stretch>
            <a:fillRect/>
          </a:stretch>
        </p:blipFill>
        <p:spPr>
          <a:xfrm>
            <a:off x="249701" y="1363948"/>
            <a:ext cx="8460665" cy="5131612"/>
          </a:xfrm>
          <a:prstGeom prst="rect">
            <a:avLst/>
          </a:prstGeom>
        </p:spPr>
      </p:pic>
      <p:sp>
        <p:nvSpPr>
          <p:cNvPr id="9" name="TextBox 8">
            <a:extLst>
              <a:ext uri="{FF2B5EF4-FFF2-40B4-BE49-F238E27FC236}">
                <a16:creationId xmlns:a16="http://schemas.microsoft.com/office/drawing/2014/main" id="{C9094E03-BC51-96FE-3EF9-56DA29323CEF}"/>
              </a:ext>
            </a:extLst>
          </p:cNvPr>
          <p:cNvSpPr txBox="1"/>
          <p:nvPr/>
        </p:nvSpPr>
        <p:spPr>
          <a:xfrm>
            <a:off x="8710364" y="1399389"/>
            <a:ext cx="3091993" cy="1754326"/>
          </a:xfrm>
          <a:prstGeom prst="rect">
            <a:avLst/>
          </a:prstGeom>
          <a:noFill/>
        </p:spPr>
        <p:txBody>
          <a:bodyPr wrap="square">
            <a:spAutoFit/>
          </a:bodyPr>
          <a:lstStyle/>
          <a:p>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Controller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akan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mengambil</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semua</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dari</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database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menggunakan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model Note,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lalu</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mengirimnya</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ke</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view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Notes.blade.php</a:t>
            </a:r>
            <a:endParaRPr lang="en-US" dirty="0">
              <a:solidFill>
                <a:srgbClr val="FF5050"/>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B7BEA2C3-8383-AC1A-CB53-4C89C3757B4B}"/>
              </a:ext>
            </a:extLst>
          </p:cNvPr>
          <p:cNvSpPr txBox="1"/>
          <p:nvPr/>
        </p:nvSpPr>
        <p:spPr>
          <a:xfrm>
            <a:off x="8710364" y="3087184"/>
            <a:ext cx="2571158" cy="2308324"/>
          </a:xfrm>
          <a:prstGeom prst="rect">
            <a:avLst/>
          </a:prstGeom>
          <a:noFill/>
        </p:spPr>
        <p:txBody>
          <a:bodyPr wrap="square">
            <a:spAutoFit/>
          </a:bodyPr>
          <a:lstStyle/>
          <a:p>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NoteController</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show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mengambil</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detail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berdasarkan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id,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lalu</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menampilkan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isi</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lewat</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notes-</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detail.blade.php</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a:t>
            </a:r>
            <a:endParaRPr lang="en-US" dirty="0">
              <a:solidFill>
                <a:srgbClr val="FF5050"/>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9E291205-DE28-2EF2-AEA9-CA1C2F96815E}"/>
              </a:ext>
            </a:extLst>
          </p:cNvPr>
          <p:cNvSpPr txBox="1"/>
          <p:nvPr/>
        </p:nvSpPr>
        <p:spPr>
          <a:xfrm>
            <a:off x="4626369" y="7163708"/>
            <a:ext cx="2827020" cy="646331"/>
          </a:xfrm>
          <a:prstGeom prst="rect">
            <a:avLst/>
          </a:prstGeom>
          <a:noFill/>
        </p:spPr>
        <p:txBody>
          <a:bodyPr wrap="square">
            <a:spAutoFit/>
          </a:bodyPr>
          <a:lstStyle/>
          <a:p>
            <a:pPr algn="ctr"/>
            <a:r>
              <a:rPr lang="en-ID" sz="3600" b="1" dirty="0">
                <a:solidFill>
                  <a:srgbClr val="FF5050"/>
                </a:solidFill>
                <a:latin typeface="Poppins" panose="00000500000000000000" pitchFamily="2" charset="0"/>
                <a:cs typeface="Poppins" panose="00000500000000000000" pitchFamily="2" charset="0"/>
              </a:rPr>
              <a:t>BAGIAN 2</a:t>
            </a:r>
          </a:p>
        </p:txBody>
      </p:sp>
      <p:pic>
        <p:nvPicPr>
          <p:cNvPr id="15" name="Graphic 14">
            <a:extLst>
              <a:ext uri="{FF2B5EF4-FFF2-40B4-BE49-F238E27FC236}">
                <a16:creationId xmlns:a16="http://schemas.microsoft.com/office/drawing/2014/main" id="{B690C336-0389-FC5E-1D1D-611DECECD0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33374" y="7964634"/>
            <a:ext cx="1325252" cy="1325252"/>
          </a:xfrm>
          <a:prstGeom prst="rect">
            <a:avLst/>
          </a:prstGeom>
        </p:spPr>
      </p:pic>
    </p:spTree>
    <p:extLst>
      <p:ext uri="{BB962C8B-B14F-4D97-AF65-F5344CB8AC3E}">
        <p14:creationId xmlns:p14="http://schemas.microsoft.com/office/powerpoint/2010/main" val="46588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7987211" y="8850975"/>
            <a:ext cx="618017" cy="618017"/>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0000">
            <a:off x="7987210" y="7976966"/>
            <a:ext cx="618017" cy="618017"/>
          </a:xfrm>
          <a:prstGeom prst="rect">
            <a:avLst/>
          </a:prstGeom>
        </p:spPr>
      </p:pic>
      <p:pic>
        <p:nvPicPr>
          <p:cNvPr id="18" name="Picture 17">
            <a:extLst>
              <a:ext uri="{FF2B5EF4-FFF2-40B4-BE49-F238E27FC236}">
                <a16:creationId xmlns:a16="http://schemas.microsoft.com/office/drawing/2014/main" id="{DAB27BCB-2598-F208-BBEE-399699EFFF25}"/>
              </a:ext>
            </a:extLst>
          </p:cNvPr>
          <p:cNvPicPr>
            <a:picLocks noChangeAspect="1"/>
          </p:cNvPicPr>
          <p:nvPr/>
        </p:nvPicPr>
        <p:blipFill rotWithShape="1">
          <a:blip r:embed="rId6">
            <a:extLst>
              <a:ext uri="{28A0092B-C50C-407E-A947-70E740481C1C}">
                <a14:useLocalDpi xmlns:a14="http://schemas.microsoft.com/office/drawing/2010/main" val="0"/>
              </a:ext>
            </a:extLst>
          </a:blip>
          <a:srcRect l="2666" t="6557" r="968" b="2594"/>
          <a:stretch/>
        </p:blipFill>
        <p:spPr>
          <a:xfrm>
            <a:off x="2778221" y="-6098615"/>
            <a:ext cx="7366000" cy="5653318"/>
          </a:xfrm>
          <a:prstGeom prst="rect">
            <a:avLst/>
          </a:prstGeom>
        </p:spPr>
      </p:pic>
      <p:sp>
        <p:nvSpPr>
          <p:cNvPr id="20" name="TextBox 19">
            <a:extLst>
              <a:ext uri="{FF2B5EF4-FFF2-40B4-BE49-F238E27FC236}">
                <a16:creationId xmlns:a16="http://schemas.microsoft.com/office/drawing/2014/main" id="{4220DDE6-ACC8-40CC-7F42-1AEBC6374040}"/>
              </a:ext>
            </a:extLst>
          </p:cNvPr>
          <p:cNvSpPr txBox="1"/>
          <p:nvPr/>
        </p:nvSpPr>
        <p:spPr>
          <a:xfrm>
            <a:off x="3895780" y="-6560280"/>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FUNCTIONAL REQRUITMENTS</a:t>
            </a:r>
          </a:p>
        </p:txBody>
      </p:sp>
      <p:pic>
        <p:nvPicPr>
          <p:cNvPr id="13" name="Graphic 12">
            <a:extLst>
              <a:ext uri="{FF2B5EF4-FFF2-40B4-BE49-F238E27FC236}">
                <a16:creationId xmlns:a16="http://schemas.microsoft.com/office/drawing/2014/main" id="{953B0BB5-75FB-4AC4-52B8-FC7241A1AF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43275" y="-8026445"/>
            <a:ext cx="4754489" cy="4754489"/>
          </a:xfrm>
          <a:prstGeom prst="rect">
            <a:avLst/>
          </a:prstGeom>
        </p:spPr>
      </p:pic>
      <p:pic>
        <p:nvPicPr>
          <p:cNvPr id="17" name="Graphic 16">
            <a:extLst>
              <a:ext uri="{FF2B5EF4-FFF2-40B4-BE49-F238E27FC236}">
                <a16:creationId xmlns:a16="http://schemas.microsoft.com/office/drawing/2014/main" id="{D7E9FE03-938D-2C3C-172B-DBE04A29EC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900000">
            <a:off x="11152612" y="110968"/>
            <a:ext cx="2336347" cy="2336347"/>
          </a:xfrm>
          <a:prstGeom prst="rect">
            <a:avLst/>
          </a:prstGeom>
        </p:spPr>
      </p:pic>
      <p:pic>
        <p:nvPicPr>
          <p:cNvPr id="44" name="Graphic 43">
            <a:extLst>
              <a:ext uri="{FF2B5EF4-FFF2-40B4-BE49-F238E27FC236}">
                <a16:creationId xmlns:a16="http://schemas.microsoft.com/office/drawing/2014/main" id="{F6A23DE0-E69C-C6C5-B213-A65BC87EEC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07915" y="8144541"/>
            <a:ext cx="8595606" cy="6858000"/>
          </a:xfrm>
          <a:prstGeom prst="rect">
            <a:avLst/>
          </a:prstGeom>
        </p:spPr>
      </p:pic>
      <p:sp>
        <p:nvSpPr>
          <p:cNvPr id="45" name="TextBox 44">
            <a:extLst>
              <a:ext uri="{FF2B5EF4-FFF2-40B4-BE49-F238E27FC236}">
                <a16:creationId xmlns:a16="http://schemas.microsoft.com/office/drawing/2014/main" id="{7510092A-58D7-4FFC-CAF9-4D38B1F9D705}"/>
              </a:ext>
            </a:extLst>
          </p:cNvPr>
          <p:cNvSpPr txBox="1"/>
          <p:nvPr/>
        </p:nvSpPr>
        <p:spPr>
          <a:xfrm>
            <a:off x="3971454" y="-404721"/>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DATABASE DESIGN</a:t>
            </a:r>
          </a:p>
        </p:txBody>
      </p:sp>
      <p:grpSp>
        <p:nvGrpSpPr>
          <p:cNvPr id="46" name="Group 45">
            <a:extLst>
              <a:ext uri="{FF2B5EF4-FFF2-40B4-BE49-F238E27FC236}">
                <a16:creationId xmlns:a16="http://schemas.microsoft.com/office/drawing/2014/main" id="{38EF60C4-90BC-A206-C8A2-23C6E06262EA}"/>
              </a:ext>
            </a:extLst>
          </p:cNvPr>
          <p:cNvGrpSpPr/>
          <p:nvPr/>
        </p:nvGrpSpPr>
        <p:grpSpPr>
          <a:xfrm rot="9900000">
            <a:off x="-1214105" y="5269216"/>
            <a:ext cx="3240202" cy="3291383"/>
            <a:chOff x="11246154" y="733339"/>
            <a:chExt cx="3240202" cy="3291383"/>
          </a:xfrm>
        </p:grpSpPr>
        <p:pic>
          <p:nvPicPr>
            <p:cNvPr id="47" name="Graphic 46">
              <a:extLst>
                <a:ext uri="{FF2B5EF4-FFF2-40B4-BE49-F238E27FC236}">
                  <a16:creationId xmlns:a16="http://schemas.microsoft.com/office/drawing/2014/main" id="{BB35DBD8-089C-349B-D6A6-2EA6EDDC27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153866">
              <a:off x="11338051" y="1074590"/>
              <a:ext cx="2801171" cy="2801171"/>
            </a:xfrm>
            <a:prstGeom prst="rect">
              <a:avLst/>
            </a:prstGeom>
          </p:spPr>
        </p:pic>
        <p:grpSp>
          <p:nvGrpSpPr>
            <p:cNvPr id="48" name="Group 47">
              <a:extLst>
                <a:ext uri="{FF2B5EF4-FFF2-40B4-BE49-F238E27FC236}">
                  <a16:creationId xmlns:a16="http://schemas.microsoft.com/office/drawing/2014/main" id="{2E8F7CFB-FC44-BA9A-0B92-C125309B599F}"/>
                </a:ext>
              </a:extLst>
            </p:cNvPr>
            <p:cNvGrpSpPr/>
            <p:nvPr/>
          </p:nvGrpSpPr>
          <p:grpSpPr>
            <a:xfrm rot="14594371">
              <a:off x="13279560" y="3536941"/>
              <a:ext cx="479075" cy="496487"/>
              <a:chOff x="12787726" y="1036105"/>
              <a:chExt cx="479075" cy="496487"/>
            </a:xfrm>
          </p:grpSpPr>
          <p:sp>
            <p:nvSpPr>
              <p:cNvPr id="61" name="Flowchart: Connector 60">
                <a:extLst>
                  <a:ext uri="{FF2B5EF4-FFF2-40B4-BE49-F238E27FC236}">
                    <a16:creationId xmlns:a16="http://schemas.microsoft.com/office/drawing/2014/main" id="{D6D79879-7056-6686-6517-D1F0B176C393}"/>
                  </a:ext>
                </a:extLst>
              </p:cNvPr>
              <p:cNvSpPr/>
              <p:nvPr/>
            </p:nvSpPr>
            <p:spPr>
              <a:xfrm>
                <a:off x="12787726" y="1036105"/>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TextBox 61">
                <a:extLst>
                  <a:ext uri="{FF2B5EF4-FFF2-40B4-BE49-F238E27FC236}">
                    <a16:creationId xmlns:a16="http://schemas.microsoft.com/office/drawing/2014/main" id="{33FD5AEB-D501-4CCE-ABE6-3DE7DDDAD2BA}"/>
                  </a:ext>
                </a:extLst>
              </p:cNvPr>
              <p:cNvSpPr txBox="1"/>
              <p:nvPr/>
            </p:nvSpPr>
            <p:spPr>
              <a:xfrm>
                <a:off x="12894509" y="1070927"/>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1</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49" name="Group 48">
              <a:extLst>
                <a:ext uri="{FF2B5EF4-FFF2-40B4-BE49-F238E27FC236}">
                  <a16:creationId xmlns:a16="http://schemas.microsoft.com/office/drawing/2014/main" id="{93A9A33E-4141-5277-435F-9D7F861BD5C5}"/>
                </a:ext>
              </a:extLst>
            </p:cNvPr>
            <p:cNvGrpSpPr/>
            <p:nvPr/>
          </p:nvGrpSpPr>
          <p:grpSpPr>
            <a:xfrm rot="11253866">
              <a:off x="14007281" y="2435918"/>
              <a:ext cx="479075" cy="479075"/>
              <a:chOff x="13460486" y="1100237"/>
              <a:chExt cx="479075" cy="479075"/>
            </a:xfrm>
          </p:grpSpPr>
          <p:sp>
            <p:nvSpPr>
              <p:cNvPr id="59" name="Flowchart: Connector 58">
                <a:extLst>
                  <a:ext uri="{FF2B5EF4-FFF2-40B4-BE49-F238E27FC236}">
                    <a16:creationId xmlns:a16="http://schemas.microsoft.com/office/drawing/2014/main" id="{48D8EF74-E3B4-706D-92AF-1B3996DA1A39}"/>
                  </a:ext>
                </a:extLst>
              </p:cNvPr>
              <p:cNvSpPr/>
              <p:nvPr/>
            </p:nvSpPr>
            <p:spPr>
              <a:xfrm>
                <a:off x="13460486" y="1100237"/>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TextBox 59">
                <a:extLst>
                  <a:ext uri="{FF2B5EF4-FFF2-40B4-BE49-F238E27FC236}">
                    <a16:creationId xmlns:a16="http://schemas.microsoft.com/office/drawing/2014/main" id="{11D58E6E-4C9E-91AB-6A34-E851DA038973}"/>
                  </a:ext>
                </a:extLst>
              </p:cNvPr>
              <p:cNvSpPr txBox="1"/>
              <p:nvPr/>
            </p:nvSpPr>
            <p:spPr>
              <a:xfrm>
                <a:off x="13570821" y="1109146"/>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2</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50" name="Group 49">
              <a:extLst>
                <a:ext uri="{FF2B5EF4-FFF2-40B4-BE49-F238E27FC236}">
                  <a16:creationId xmlns:a16="http://schemas.microsoft.com/office/drawing/2014/main" id="{A3C6604D-F956-2709-DDE7-5CBE537B3FF3}"/>
                </a:ext>
              </a:extLst>
            </p:cNvPr>
            <p:cNvGrpSpPr/>
            <p:nvPr/>
          </p:nvGrpSpPr>
          <p:grpSpPr>
            <a:xfrm rot="8259356">
              <a:off x="13615654" y="1199035"/>
              <a:ext cx="479075" cy="486907"/>
              <a:chOff x="14090365" y="1091736"/>
              <a:chExt cx="479075" cy="486907"/>
            </a:xfrm>
          </p:grpSpPr>
          <p:sp>
            <p:nvSpPr>
              <p:cNvPr id="57" name="Flowchart: Connector 56">
                <a:extLst>
                  <a:ext uri="{FF2B5EF4-FFF2-40B4-BE49-F238E27FC236}">
                    <a16:creationId xmlns:a16="http://schemas.microsoft.com/office/drawing/2014/main" id="{B4BCB89A-DAA9-5903-9CA0-B88C53E92D31}"/>
                  </a:ext>
                </a:extLst>
              </p:cNvPr>
              <p:cNvSpPr/>
              <p:nvPr/>
            </p:nvSpPr>
            <p:spPr>
              <a:xfrm>
                <a:off x="14090365" y="1091736"/>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0EF6D46D-9B0B-F478-0D89-529A565461D4}"/>
                  </a:ext>
                </a:extLst>
              </p:cNvPr>
              <p:cNvSpPr txBox="1"/>
              <p:nvPr/>
            </p:nvSpPr>
            <p:spPr>
              <a:xfrm>
                <a:off x="14200700" y="1116978"/>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3</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51" name="Group 50">
              <a:extLst>
                <a:ext uri="{FF2B5EF4-FFF2-40B4-BE49-F238E27FC236}">
                  <a16:creationId xmlns:a16="http://schemas.microsoft.com/office/drawing/2014/main" id="{B71D3535-C09B-EABA-B300-F32615B50D04}"/>
                </a:ext>
              </a:extLst>
            </p:cNvPr>
            <p:cNvGrpSpPr/>
            <p:nvPr/>
          </p:nvGrpSpPr>
          <p:grpSpPr>
            <a:xfrm rot="5021798">
              <a:off x="12380748" y="733339"/>
              <a:ext cx="479075" cy="479075"/>
              <a:chOff x="12944633" y="1746667"/>
              <a:chExt cx="479075" cy="479075"/>
            </a:xfrm>
          </p:grpSpPr>
          <p:sp>
            <p:nvSpPr>
              <p:cNvPr id="55" name="Flowchart: Connector 54">
                <a:extLst>
                  <a:ext uri="{FF2B5EF4-FFF2-40B4-BE49-F238E27FC236}">
                    <a16:creationId xmlns:a16="http://schemas.microsoft.com/office/drawing/2014/main" id="{E2084A50-159D-97DB-9B81-1A52923F068B}"/>
                  </a:ext>
                </a:extLst>
              </p:cNvPr>
              <p:cNvSpPr/>
              <p:nvPr/>
            </p:nvSpPr>
            <p:spPr>
              <a:xfrm>
                <a:off x="12944633" y="1746667"/>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TextBox 55">
                <a:extLst>
                  <a:ext uri="{FF2B5EF4-FFF2-40B4-BE49-F238E27FC236}">
                    <a16:creationId xmlns:a16="http://schemas.microsoft.com/office/drawing/2014/main" id="{27B8418B-D4A7-BE45-144E-009CE44041B4}"/>
                  </a:ext>
                </a:extLst>
              </p:cNvPr>
              <p:cNvSpPr txBox="1"/>
              <p:nvPr/>
            </p:nvSpPr>
            <p:spPr>
              <a:xfrm>
                <a:off x="13034013" y="1764077"/>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4</a:t>
                </a:r>
                <a:endParaRPr lang="en-ID" sz="2400" b="1" dirty="0">
                  <a:solidFill>
                    <a:schemeClr val="bg1"/>
                  </a:solidFill>
                  <a:latin typeface="Poppins" panose="00000500000000000000" pitchFamily="2" charset="0"/>
                  <a:cs typeface="Poppins" panose="00000500000000000000" pitchFamily="2" charset="0"/>
                </a:endParaRPr>
              </a:p>
            </p:txBody>
          </p:sp>
        </p:grpSp>
        <p:grpSp>
          <p:nvGrpSpPr>
            <p:cNvPr id="52" name="Group 51">
              <a:extLst>
                <a:ext uri="{FF2B5EF4-FFF2-40B4-BE49-F238E27FC236}">
                  <a16:creationId xmlns:a16="http://schemas.microsoft.com/office/drawing/2014/main" id="{43313F03-1310-C607-B7AE-372A2015A611}"/>
                </a:ext>
              </a:extLst>
            </p:cNvPr>
            <p:cNvGrpSpPr/>
            <p:nvPr/>
          </p:nvGrpSpPr>
          <p:grpSpPr>
            <a:xfrm rot="2302623">
              <a:off x="11246154" y="1378252"/>
              <a:ext cx="479075" cy="494740"/>
              <a:chOff x="13745623" y="1752912"/>
              <a:chExt cx="479075" cy="494740"/>
            </a:xfrm>
          </p:grpSpPr>
          <p:sp>
            <p:nvSpPr>
              <p:cNvPr id="53" name="Flowchart: Connector 52">
                <a:extLst>
                  <a:ext uri="{FF2B5EF4-FFF2-40B4-BE49-F238E27FC236}">
                    <a16:creationId xmlns:a16="http://schemas.microsoft.com/office/drawing/2014/main" id="{DB0004A6-394F-3553-A14B-A1BDDA88A5D5}"/>
                  </a:ext>
                </a:extLst>
              </p:cNvPr>
              <p:cNvSpPr/>
              <p:nvPr/>
            </p:nvSpPr>
            <p:spPr>
              <a:xfrm>
                <a:off x="13745623" y="1752912"/>
                <a:ext cx="479075" cy="479075"/>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TextBox 53">
                <a:extLst>
                  <a:ext uri="{FF2B5EF4-FFF2-40B4-BE49-F238E27FC236}">
                    <a16:creationId xmlns:a16="http://schemas.microsoft.com/office/drawing/2014/main" id="{BD033AC3-8698-F867-F6C3-29D093020FB2}"/>
                  </a:ext>
                </a:extLst>
              </p:cNvPr>
              <p:cNvSpPr txBox="1"/>
              <p:nvPr/>
            </p:nvSpPr>
            <p:spPr>
              <a:xfrm>
                <a:off x="13860119" y="1785987"/>
                <a:ext cx="258404" cy="461665"/>
              </a:xfrm>
              <a:prstGeom prst="rect">
                <a:avLst/>
              </a:prstGeom>
              <a:noFill/>
            </p:spPr>
            <p:txBody>
              <a:bodyPr wrap="square" rtlCol="0">
                <a:spAutoFit/>
              </a:bodyPr>
              <a:lstStyle/>
              <a:p>
                <a:pPr algn="ctr"/>
                <a:r>
                  <a:rPr lang="en-US" sz="2400" b="1" dirty="0">
                    <a:solidFill>
                      <a:schemeClr val="bg1"/>
                    </a:solidFill>
                    <a:latin typeface="Poppins" panose="00000500000000000000" pitchFamily="2" charset="0"/>
                    <a:cs typeface="Poppins" panose="00000500000000000000" pitchFamily="2" charset="0"/>
                  </a:rPr>
                  <a:t>5</a:t>
                </a:r>
                <a:endParaRPr lang="en-ID" sz="2400" b="1" dirty="0">
                  <a:solidFill>
                    <a:schemeClr val="bg1"/>
                  </a:solidFill>
                  <a:latin typeface="Poppins" panose="00000500000000000000" pitchFamily="2" charset="0"/>
                  <a:cs typeface="Poppins" panose="00000500000000000000" pitchFamily="2" charset="0"/>
                </a:endParaRPr>
              </a:p>
            </p:txBody>
          </p:sp>
        </p:grpSp>
      </p:grpSp>
      <p:sp>
        <p:nvSpPr>
          <p:cNvPr id="2" name="TextBox 1">
            <a:extLst>
              <a:ext uri="{FF2B5EF4-FFF2-40B4-BE49-F238E27FC236}">
                <a16:creationId xmlns:a16="http://schemas.microsoft.com/office/drawing/2014/main" id="{2CDD9AA1-1B97-13F7-8294-EEFBF9A79F3E}"/>
              </a:ext>
            </a:extLst>
          </p:cNvPr>
          <p:cNvSpPr txBox="1"/>
          <p:nvPr/>
        </p:nvSpPr>
        <p:spPr>
          <a:xfrm>
            <a:off x="3892884" y="351712"/>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NOTES</a:t>
            </a:r>
          </a:p>
        </p:txBody>
      </p:sp>
      <p:pic>
        <p:nvPicPr>
          <p:cNvPr id="6" name="Picture 5">
            <a:extLst>
              <a:ext uri="{FF2B5EF4-FFF2-40B4-BE49-F238E27FC236}">
                <a16:creationId xmlns:a16="http://schemas.microsoft.com/office/drawing/2014/main" id="{3274555D-360A-27FE-EFCE-D9CB1B468861}"/>
              </a:ext>
            </a:extLst>
          </p:cNvPr>
          <p:cNvPicPr>
            <a:picLocks noChangeAspect="1"/>
          </p:cNvPicPr>
          <p:nvPr/>
        </p:nvPicPr>
        <p:blipFill>
          <a:blip r:embed="rId15"/>
          <a:stretch>
            <a:fillRect/>
          </a:stretch>
        </p:blipFill>
        <p:spPr>
          <a:xfrm>
            <a:off x="189922" y="1378034"/>
            <a:ext cx="11793284" cy="4732781"/>
          </a:xfrm>
          <a:prstGeom prst="rect">
            <a:avLst/>
          </a:prstGeom>
        </p:spPr>
      </p:pic>
      <p:sp>
        <p:nvSpPr>
          <p:cNvPr id="14" name="TextBox 13">
            <a:extLst>
              <a:ext uri="{FF2B5EF4-FFF2-40B4-BE49-F238E27FC236}">
                <a16:creationId xmlns:a16="http://schemas.microsoft.com/office/drawing/2014/main" id="{88CD6814-D32F-2D8B-B0BE-B643702525C1}"/>
              </a:ext>
            </a:extLst>
          </p:cNvPr>
          <p:cNvSpPr txBox="1"/>
          <p:nvPr/>
        </p:nvSpPr>
        <p:spPr>
          <a:xfrm>
            <a:off x="189922" y="871781"/>
            <a:ext cx="5023101" cy="461665"/>
          </a:xfrm>
          <a:prstGeom prst="rect">
            <a:avLst/>
          </a:prstGeom>
          <a:noFill/>
        </p:spPr>
        <p:txBody>
          <a:bodyPr wrap="square">
            <a:spAutoFit/>
          </a:bodyPr>
          <a:lstStyle/>
          <a:p>
            <a:r>
              <a:rPr lang="en-US" sz="2400" dirty="0">
                <a:solidFill>
                  <a:srgbClr val="FF5050"/>
                </a:solidFill>
                <a:latin typeface="Poppins" panose="00000500000000000000" pitchFamily="2" charset="0"/>
                <a:cs typeface="Poppins" panose="00000500000000000000" pitchFamily="2" charset="0"/>
              </a:rPr>
              <a:t>Model: </a:t>
            </a:r>
            <a:r>
              <a:rPr lang="en-US" sz="2400" dirty="0" err="1">
                <a:solidFill>
                  <a:srgbClr val="FF5050"/>
                </a:solidFill>
                <a:latin typeface="Poppins" panose="00000500000000000000" pitchFamily="2" charset="0"/>
                <a:cs typeface="Poppins" panose="00000500000000000000" pitchFamily="2" charset="0"/>
              </a:rPr>
              <a:t>Notes.blade.php</a:t>
            </a:r>
            <a:endParaRPr lang="en-US" sz="2400" dirty="0">
              <a:solidFill>
                <a:srgbClr val="FF5050"/>
              </a:solidFill>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8B2B0D54-24C6-4EE1-054D-D24732AE08B9}"/>
              </a:ext>
            </a:extLst>
          </p:cNvPr>
          <p:cNvSpPr txBox="1"/>
          <p:nvPr/>
        </p:nvSpPr>
        <p:spPr>
          <a:xfrm>
            <a:off x="2041993" y="6179348"/>
            <a:ext cx="9941213" cy="646331"/>
          </a:xfrm>
          <a:prstGeom prst="rect">
            <a:avLst/>
          </a:prstGeom>
          <a:noFill/>
        </p:spPr>
        <p:txBody>
          <a:bodyPr wrap="square">
            <a:spAutoFit/>
          </a:bodyPr>
          <a:lstStyle/>
          <a:p>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Di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halaman</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notes.blade.php</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daftar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judul</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ditampilkan</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Jika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diklik</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akan</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diarahkan</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ke</a:t>
            </a:r>
            <a:r>
              <a:rPr kumimoji="0" lang="en-US" altLang="en-US"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NoteController</a:t>
            </a:r>
            <a:r>
              <a:rPr lang="en-US" altLang="en-US" dirty="0">
                <a:solidFill>
                  <a:srgbClr val="FF5050"/>
                </a:solidFill>
                <a:latin typeface="Poppins" panose="00000500000000000000" pitchFamily="2" charset="0"/>
                <a:cs typeface="Poppins" panose="00000500000000000000" pitchFamily="2" charset="0"/>
              </a:rPr>
              <a:t> show</a:t>
            </a:r>
            <a:endParaRPr lang="en-US" dirty="0">
              <a:solidFill>
                <a:srgbClr val="FF5050"/>
              </a:solidFill>
              <a:latin typeface="Poppins" panose="00000500000000000000" pitchFamily="2" charset="0"/>
              <a:cs typeface="Poppins" panose="00000500000000000000" pitchFamily="2" charset="0"/>
            </a:endParaRPr>
          </a:p>
        </p:txBody>
      </p:sp>
      <p:pic>
        <p:nvPicPr>
          <p:cNvPr id="16" name="Graphic 15">
            <a:extLst>
              <a:ext uri="{FF2B5EF4-FFF2-40B4-BE49-F238E27FC236}">
                <a16:creationId xmlns:a16="http://schemas.microsoft.com/office/drawing/2014/main" id="{02B82CA2-C7C5-3C47-2BEA-43E2A21A86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611994">
            <a:off x="-5850439" y="-2363110"/>
            <a:ext cx="5610194" cy="5610194"/>
          </a:xfrm>
          <a:prstGeom prst="rect">
            <a:avLst/>
          </a:prstGeom>
        </p:spPr>
      </p:pic>
      <p:pic>
        <p:nvPicPr>
          <p:cNvPr id="19" name="Graphic 18">
            <a:extLst>
              <a:ext uri="{FF2B5EF4-FFF2-40B4-BE49-F238E27FC236}">
                <a16:creationId xmlns:a16="http://schemas.microsoft.com/office/drawing/2014/main" id="{A3CCF72E-4033-AAD0-7D9B-CD49F19C0F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6527" y="7503149"/>
            <a:ext cx="6068780" cy="6068780"/>
          </a:xfrm>
          <a:prstGeom prst="rect">
            <a:avLst/>
          </a:prstGeom>
        </p:spPr>
      </p:pic>
      <p:pic>
        <p:nvPicPr>
          <p:cNvPr id="21" name="Graphic 20">
            <a:extLst>
              <a:ext uri="{FF2B5EF4-FFF2-40B4-BE49-F238E27FC236}">
                <a16:creationId xmlns:a16="http://schemas.microsoft.com/office/drawing/2014/main" id="{93823FE5-869C-F8E9-5BCC-9A1B8A7919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743751">
            <a:off x="14391252" y="1662868"/>
            <a:ext cx="1353203" cy="1353203"/>
          </a:xfrm>
          <a:prstGeom prst="rect">
            <a:avLst/>
          </a:prstGeom>
        </p:spPr>
      </p:pic>
    </p:spTree>
    <p:extLst>
      <p:ext uri="{BB962C8B-B14F-4D97-AF65-F5344CB8AC3E}">
        <p14:creationId xmlns:p14="http://schemas.microsoft.com/office/powerpoint/2010/main" val="391021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4A469EBC-6D93-C544-0112-5D633C7D9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611994">
            <a:off x="-2531792" y="-2363111"/>
            <a:ext cx="5610194" cy="5610194"/>
          </a:xfrm>
          <a:prstGeom prst="rect">
            <a:avLst/>
          </a:prstGeom>
        </p:spPr>
      </p:pic>
      <p:pic>
        <p:nvPicPr>
          <p:cNvPr id="3" name="Graphic 2">
            <a:extLst>
              <a:ext uri="{FF2B5EF4-FFF2-40B4-BE49-F238E27FC236}">
                <a16:creationId xmlns:a16="http://schemas.microsoft.com/office/drawing/2014/main" id="{A926E7F3-76C4-4425-1CD2-5DEB5A4021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527" y="3109085"/>
            <a:ext cx="6068780" cy="6068780"/>
          </a:xfrm>
          <a:prstGeom prst="rect">
            <a:avLst/>
          </a:prstGeom>
        </p:spPr>
      </p:pic>
      <p:pic>
        <p:nvPicPr>
          <p:cNvPr id="23" name="Graphic 22">
            <a:extLst>
              <a:ext uri="{FF2B5EF4-FFF2-40B4-BE49-F238E27FC236}">
                <a16:creationId xmlns:a16="http://schemas.microsoft.com/office/drawing/2014/main" id="{CFA434CC-D0F6-2293-3FD1-76E0465A7B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76780">
            <a:off x="8832603" y="4753028"/>
            <a:ext cx="1426329" cy="1426329"/>
          </a:xfrm>
          <a:prstGeom prst="rect">
            <a:avLst/>
          </a:prstGeom>
        </p:spPr>
      </p:pic>
      <p:pic>
        <p:nvPicPr>
          <p:cNvPr id="24" name="Graphic 23">
            <a:extLst>
              <a:ext uri="{FF2B5EF4-FFF2-40B4-BE49-F238E27FC236}">
                <a16:creationId xmlns:a16="http://schemas.microsoft.com/office/drawing/2014/main" id="{50CA53B1-704E-DA58-CBC7-582C73359D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43751">
            <a:off x="10381960" y="1662869"/>
            <a:ext cx="1353203" cy="1353203"/>
          </a:xfrm>
          <a:prstGeom prst="rect">
            <a:avLst/>
          </a:prstGeom>
        </p:spPr>
      </p:pic>
      <p:sp>
        <p:nvSpPr>
          <p:cNvPr id="2" name="TextBox 1">
            <a:extLst>
              <a:ext uri="{FF2B5EF4-FFF2-40B4-BE49-F238E27FC236}">
                <a16:creationId xmlns:a16="http://schemas.microsoft.com/office/drawing/2014/main" id="{917D67F5-88BE-E433-A445-3381462ACAF7}"/>
              </a:ext>
            </a:extLst>
          </p:cNvPr>
          <p:cNvSpPr txBox="1"/>
          <p:nvPr/>
        </p:nvSpPr>
        <p:spPr>
          <a:xfrm>
            <a:off x="249701" y="988080"/>
            <a:ext cx="5699686" cy="400110"/>
          </a:xfrm>
          <a:prstGeom prst="rect">
            <a:avLst/>
          </a:prstGeom>
          <a:noFill/>
        </p:spPr>
        <p:txBody>
          <a:bodyPr wrap="square">
            <a:spAutoFit/>
          </a:bodyPr>
          <a:lstStyle/>
          <a:p>
            <a:r>
              <a:rPr lang="en-US" sz="2000" dirty="0">
                <a:solidFill>
                  <a:srgbClr val="FF5050"/>
                </a:solidFill>
                <a:latin typeface="Poppins" panose="00000500000000000000" pitchFamily="2" charset="0"/>
                <a:cs typeface="Poppins" panose="00000500000000000000" pitchFamily="2" charset="0"/>
              </a:rPr>
              <a:t>Controller: </a:t>
            </a:r>
            <a:r>
              <a:rPr lang="en-US" sz="2000" dirty="0" err="1">
                <a:solidFill>
                  <a:srgbClr val="FF5050"/>
                </a:solidFill>
                <a:latin typeface="Poppins" panose="00000500000000000000" pitchFamily="2" charset="0"/>
                <a:cs typeface="Poppins" panose="00000500000000000000" pitchFamily="2" charset="0"/>
              </a:rPr>
              <a:t>PersonalNoteController.php</a:t>
            </a:r>
            <a:endParaRPr lang="en-US" sz="2000" dirty="0">
              <a:solidFill>
                <a:srgbClr val="FF5050"/>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163BDEEA-13BE-528C-3D62-134E9BFBC6E9}"/>
              </a:ext>
            </a:extLst>
          </p:cNvPr>
          <p:cNvPicPr>
            <a:picLocks noChangeAspect="1"/>
          </p:cNvPicPr>
          <p:nvPr/>
        </p:nvPicPr>
        <p:blipFill>
          <a:blip r:embed="rId10"/>
          <a:stretch>
            <a:fillRect/>
          </a:stretch>
        </p:blipFill>
        <p:spPr>
          <a:xfrm>
            <a:off x="249701" y="1481291"/>
            <a:ext cx="8460665" cy="5131612"/>
          </a:xfrm>
          <a:prstGeom prst="rect">
            <a:avLst/>
          </a:prstGeom>
        </p:spPr>
      </p:pic>
      <p:sp>
        <p:nvSpPr>
          <p:cNvPr id="5" name="TextBox 4">
            <a:extLst>
              <a:ext uri="{FF2B5EF4-FFF2-40B4-BE49-F238E27FC236}">
                <a16:creationId xmlns:a16="http://schemas.microsoft.com/office/drawing/2014/main" id="{1356C7AA-E32B-BFA2-85A5-02AAF0F760A8}"/>
              </a:ext>
            </a:extLst>
          </p:cNvPr>
          <p:cNvSpPr txBox="1"/>
          <p:nvPr/>
        </p:nvSpPr>
        <p:spPr>
          <a:xfrm>
            <a:off x="8710364" y="1499168"/>
            <a:ext cx="3091993" cy="1754326"/>
          </a:xfrm>
          <a:prstGeom prst="rect">
            <a:avLst/>
          </a:prstGeom>
          <a:noFill/>
        </p:spPr>
        <p:txBody>
          <a:bodyPr wrap="square">
            <a:spAutoFit/>
          </a:bodyPr>
          <a:lstStyle/>
          <a:p>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Controller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akan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mengambil</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semua</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dari</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database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menggunakan</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model Note,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lalu</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mengirimnya</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ke</a:t>
            </a:r>
            <a:r>
              <a:rPr kumimoji="0" lang="en-US" altLang="en-US" sz="180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view </a:t>
            </a:r>
            <a:r>
              <a:rPr kumimoji="0" lang="en-US" altLang="en-US" sz="180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Notes.blade.php</a:t>
            </a:r>
            <a:endParaRPr lang="en-US" dirty="0">
              <a:solidFill>
                <a:srgbClr val="FF5050"/>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8093995-DFB4-ABDF-2474-FEF407300962}"/>
              </a:ext>
            </a:extLst>
          </p:cNvPr>
          <p:cNvSpPr txBox="1"/>
          <p:nvPr/>
        </p:nvSpPr>
        <p:spPr>
          <a:xfrm>
            <a:off x="8710364" y="3429000"/>
            <a:ext cx="2571158" cy="2308324"/>
          </a:xfrm>
          <a:prstGeom prst="rect">
            <a:avLst/>
          </a:prstGeom>
          <a:noFill/>
        </p:spPr>
        <p:txBody>
          <a:bodyPr wrap="square">
            <a:spAutoFit/>
          </a:bodyPr>
          <a:lstStyle/>
          <a:p>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NoteController</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show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mengambil</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detail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berdasarkan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id,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lalu</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menampilkan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isi</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catatan</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lewat</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 notes-</a:t>
            </a:r>
            <a:r>
              <a:rPr kumimoji="0" lang="en-US" altLang="en-US" sz="1800" b="0" i="0" u="none" strike="noStrike" cap="none" normalizeH="0" baseline="0" dirty="0" err="1">
                <a:ln>
                  <a:noFill/>
                </a:ln>
                <a:solidFill>
                  <a:srgbClr val="FF5050"/>
                </a:solidFill>
                <a:effectLst/>
                <a:latin typeface="Poppins" panose="00000500000000000000" pitchFamily="2" charset="0"/>
                <a:cs typeface="Poppins" panose="00000500000000000000" pitchFamily="2" charset="0"/>
              </a:rPr>
              <a:t>detail.blade.php</a:t>
            </a:r>
            <a:r>
              <a:rPr kumimoji="0" lang="en-US" altLang="en-US" sz="1800" b="0" i="0" u="none" strike="noStrike" cap="none" normalizeH="0" baseline="0" dirty="0">
                <a:ln>
                  <a:noFill/>
                </a:ln>
                <a:solidFill>
                  <a:srgbClr val="FF5050"/>
                </a:solidFill>
                <a:effectLst/>
                <a:latin typeface="Poppins" panose="00000500000000000000" pitchFamily="2" charset="0"/>
                <a:cs typeface="Poppins" panose="00000500000000000000" pitchFamily="2" charset="0"/>
              </a:rPr>
              <a:t>.</a:t>
            </a:r>
            <a:endParaRPr lang="en-US" dirty="0">
              <a:solidFill>
                <a:srgbClr val="FF5050"/>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996C006D-F84A-3683-6CB6-0D2EB11BEBC8}"/>
              </a:ext>
            </a:extLst>
          </p:cNvPr>
          <p:cNvSpPr txBox="1"/>
          <p:nvPr/>
        </p:nvSpPr>
        <p:spPr>
          <a:xfrm>
            <a:off x="3892884" y="351712"/>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NOTES</a:t>
            </a:r>
          </a:p>
        </p:txBody>
      </p:sp>
    </p:spTree>
    <p:extLst>
      <p:ext uri="{BB962C8B-B14F-4D97-AF65-F5344CB8AC3E}">
        <p14:creationId xmlns:p14="http://schemas.microsoft.com/office/powerpoint/2010/main" val="263679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4A469EBC-6D93-C544-0112-5D633C7D9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611994">
            <a:off x="-2551570" y="4007535"/>
            <a:ext cx="5610194" cy="5610194"/>
          </a:xfrm>
          <a:prstGeom prst="rect">
            <a:avLst/>
          </a:prstGeom>
        </p:spPr>
      </p:pic>
      <p:pic>
        <p:nvPicPr>
          <p:cNvPr id="3" name="Graphic 2">
            <a:extLst>
              <a:ext uri="{FF2B5EF4-FFF2-40B4-BE49-F238E27FC236}">
                <a16:creationId xmlns:a16="http://schemas.microsoft.com/office/drawing/2014/main" id="{A926E7F3-76C4-4425-1CD2-5DEB5A4021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3324" y="-3587458"/>
            <a:ext cx="6068780" cy="6068780"/>
          </a:xfrm>
          <a:prstGeom prst="rect">
            <a:avLst/>
          </a:prstGeom>
        </p:spPr>
      </p:pic>
      <p:pic>
        <p:nvPicPr>
          <p:cNvPr id="23" name="Graphic 22">
            <a:extLst>
              <a:ext uri="{FF2B5EF4-FFF2-40B4-BE49-F238E27FC236}">
                <a16:creationId xmlns:a16="http://schemas.microsoft.com/office/drawing/2014/main" id="{CFA434CC-D0F6-2293-3FD1-76E0465A7B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76780">
            <a:off x="8832603" y="4753028"/>
            <a:ext cx="1426329" cy="1426329"/>
          </a:xfrm>
          <a:prstGeom prst="rect">
            <a:avLst/>
          </a:prstGeom>
        </p:spPr>
      </p:pic>
      <p:pic>
        <p:nvPicPr>
          <p:cNvPr id="24" name="Graphic 23">
            <a:extLst>
              <a:ext uri="{FF2B5EF4-FFF2-40B4-BE49-F238E27FC236}">
                <a16:creationId xmlns:a16="http://schemas.microsoft.com/office/drawing/2014/main" id="{50CA53B1-704E-DA58-CBC7-582C73359D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43751">
            <a:off x="10381960" y="1662869"/>
            <a:ext cx="1353203" cy="1353203"/>
          </a:xfrm>
          <a:prstGeom prst="rect">
            <a:avLst/>
          </a:prstGeom>
        </p:spPr>
      </p:pic>
      <p:pic>
        <p:nvPicPr>
          <p:cNvPr id="15" name="Picture 14">
            <a:extLst>
              <a:ext uri="{FF2B5EF4-FFF2-40B4-BE49-F238E27FC236}">
                <a16:creationId xmlns:a16="http://schemas.microsoft.com/office/drawing/2014/main" id="{CC331378-4918-DF03-4CD2-9D2D83D3D50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74104" y="9536920"/>
            <a:ext cx="2293790" cy="3440687"/>
          </a:xfrm>
          <a:prstGeom prst="rect">
            <a:avLst/>
          </a:prstGeom>
        </p:spPr>
      </p:pic>
      <p:pic>
        <p:nvPicPr>
          <p:cNvPr id="17" name="Picture 16">
            <a:extLst>
              <a:ext uri="{FF2B5EF4-FFF2-40B4-BE49-F238E27FC236}">
                <a16:creationId xmlns:a16="http://schemas.microsoft.com/office/drawing/2014/main" id="{BA86D27F-1BBF-7AC8-977F-69E1B160F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8247" y="9775470"/>
            <a:ext cx="3162912" cy="3162912"/>
          </a:xfrm>
          <a:prstGeom prst="rect">
            <a:avLst/>
          </a:prstGeom>
        </p:spPr>
      </p:pic>
      <p:pic>
        <p:nvPicPr>
          <p:cNvPr id="18" name="Picture 17">
            <a:extLst>
              <a:ext uri="{FF2B5EF4-FFF2-40B4-BE49-F238E27FC236}">
                <a16:creationId xmlns:a16="http://schemas.microsoft.com/office/drawing/2014/main" id="{02212F96-C8BD-C823-0C56-83AAB150704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233442" y="9646412"/>
            <a:ext cx="1443745" cy="3221702"/>
          </a:xfrm>
          <a:prstGeom prst="rect">
            <a:avLst/>
          </a:prstGeom>
        </p:spPr>
      </p:pic>
      <p:pic>
        <p:nvPicPr>
          <p:cNvPr id="21" name="Picture 20">
            <a:extLst>
              <a:ext uri="{FF2B5EF4-FFF2-40B4-BE49-F238E27FC236}">
                <a16:creationId xmlns:a16="http://schemas.microsoft.com/office/drawing/2014/main" id="{CCC7C2EC-161B-F70B-535F-E9D8152D8E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24130" y="9536920"/>
            <a:ext cx="2293790" cy="3440687"/>
          </a:xfrm>
          <a:prstGeom prst="rect">
            <a:avLst/>
          </a:prstGeom>
        </p:spPr>
      </p:pic>
      <p:sp>
        <p:nvSpPr>
          <p:cNvPr id="25" name="TextBox 24">
            <a:extLst>
              <a:ext uri="{FF2B5EF4-FFF2-40B4-BE49-F238E27FC236}">
                <a16:creationId xmlns:a16="http://schemas.microsoft.com/office/drawing/2014/main" id="{B74B8242-891E-D398-AB5F-45F8CC85026B}"/>
              </a:ext>
            </a:extLst>
          </p:cNvPr>
          <p:cNvSpPr txBox="1"/>
          <p:nvPr/>
        </p:nvSpPr>
        <p:spPr>
          <a:xfrm>
            <a:off x="1825240" y="7211407"/>
            <a:ext cx="8541520" cy="1446550"/>
          </a:xfrm>
          <a:prstGeom prst="rect">
            <a:avLst/>
          </a:prstGeom>
          <a:noFill/>
        </p:spPr>
        <p:txBody>
          <a:bodyPr wrap="square" rtlCol="0">
            <a:spAutoFit/>
          </a:bodyPr>
          <a:lstStyle/>
          <a:p>
            <a:r>
              <a:rPr lang="en-US" sz="8800" dirty="0">
                <a:solidFill>
                  <a:schemeClr val="bg1"/>
                </a:solidFill>
                <a:latin typeface="Molend" pitchFamily="50" charset="0"/>
                <a:cs typeface="Poppins Medium" panose="00000600000000000000" pitchFamily="2" charset="0"/>
              </a:rPr>
              <a:t>THANK YOU!</a:t>
            </a:r>
            <a:endParaRPr lang="en-US" sz="9600" dirty="0">
              <a:solidFill>
                <a:schemeClr val="bg1"/>
              </a:solidFill>
              <a:latin typeface="Molend" pitchFamily="50" charset="0"/>
            </a:endParaRPr>
          </a:p>
        </p:txBody>
      </p:sp>
      <p:sp>
        <p:nvSpPr>
          <p:cNvPr id="26" name="TextBox 25">
            <a:extLst>
              <a:ext uri="{FF2B5EF4-FFF2-40B4-BE49-F238E27FC236}">
                <a16:creationId xmlns:a16="http://schemas.microsoft.com/office/drawing/2014/main" id="{ED518EE9-30FB-2C0A-387F-6871AB31C9F6}"/>
              </a:ext>
            </a:extLst>
          </p:cNvPr>
          <p:cNvSpPr txBox="1"/>
          <p:nvPr/>
        </p:nvSpPr>
        <p:spPr>
          <a:xfrm>
            <a:off x="1825240" y="8451063"/>
            <a:ext cx="8541520" cy="400110"/>
          </a:xfrm>
          <a:prstGeom prst="rect">
            <a:avLst/>
          </a:prstGeom>
          <a:noFill/>
        </p:spPr>
        <p:txBody>
          <a:bodyPr wrap="square" rtlCol="0">
            <a:spAutoFit/>
          </a:bodyPr>
          <a:lstStyle/>
          <a:p>
            <a:pPr algn="ctr"/>
            <a:r>
              <a:rPr lang="en-US" sz="2000" dirty="0">
                <a:solidFill>
                  <a:schemeClr val="bg1"/>
                </a:solidFill>
                <a:latin typeface="Molend" pitchFamily="50" charset="0"/>
                <a:cs typeface="Poppins Medium" panose="00000600000000000000" pitchFamily="2" charset="0"/>
              </a:rPr>
              <a:t>For your attention</a:t>
            </a:r>
            <a:endParaRPr lang="en-US" sz="2400" dirty="0">
              <a:solidFill>
                <a:schemeClr val="bg1"/>
              </a:solidFill>
              <a:latin typeface="Molend" pitchFamily="50" charset="0"/>
            </a:endParaRPr>
          </a:p>
        </p:txBody>
      </p:sp>
      <p:sp>
        <p:nvSpPr>
          <p:cNvPr id="6" name="TextBox 5">
            <a:extLst>
              <a:ext uri="{FF2B5EF4-FFF2-40B4-BE49-F238E27FC236}">
                <a16:creationId xmlns:a16="http://schemas.microsoft.com/office/drawing/2014/main" id="{AE64C706-73FA-0CCA-62AA-65665E73E50F}"/>
              </a:ext>
            </a:extLst>
          </p:cNvPr>
          <p:cNvSpPr txBox="1"/>
          <p:nvPr/>
        </p:nvSpPr>
        <p:spPr>
          <a:xfrm>
            <a:off x="3892884" y="351712"/>
            <a:ext cx="440044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HASIL PROGRAM NOTES</a:t>
            </a:r>
          </a:p>
        </p:txBody>
      </p:sp>
      <p:pic>
        <p:nvPicPr>
          <p:cNvPr id="9" name="Picture 8">
            <a:extLst>
              <a:ext uri="{FF2B5EF4-FFF2-40B4-BE49-F238E27FC236}">
                <a16:creationId xmlns:a16="http://schemas.microsoft.com/office/drawing/2014/main" id="{BA53DECD-395F-4E3E-29D4-4F9E199EB1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180" y="925819"/>
            <a:ext cx="11339640" cy="5287108"/>
          </a:xfrm>
          <a:prstGeom prst="rect">
            <a:avLst/>
          </a:prstGeom>
        </p:spPr>
      </p:pic>
    </p:spTree>
    <p:extLst>
      <p:ext uri="{BB962C8B-B14F-4D97-AF65-F5344CB8AC3E}">
        <p14:creationId xmlns:p14="http://schemas.microsoft.com/office/powerpoint/2010/main" val="3224818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4A469EBC-6D93-C544-0112-5D633C7D9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611994">
            <a:off x="-5513860" y="-4769336"/>
            <a:ext cx="5610194" cy="5610194"/>
          </a:xfrm>
          <a:prstGeom prst="rect">
            <a:avLst/>
          </a:prstGeom>
        </p:spPr>
      </p:pic>
      <p:pic>
        <p:nvPicPr>
          <p:cNvPr id="3" name="Graphic 2">
            <a:extLst>
              <a:ext uri="{FF2B5EF4-FFF2-40B4-BE49-F238E27FC236}">
                <a16:creationId xmlns:a16="http://schemas.microsoft.com/office/drawing/2014/main" id="{A926E7F3-76C4-4425-1CD2-5DEB5A4021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4065" y="6016408"/>
            <a:ext cx="6068780" cy="6068780"/>
          </a:xfrm>
          <a:prstGeom prst="rect">
            <a:avLst/>
          </a:prstGeom>
        </p:spPr>
      </p:pic>
      <p:pic>
        <p:nvPicPr>
          <p:cNvPr id="23" name="Graphic 22">
            <a:extLst>
              <a:ext uri="{FF2B5EF4-FFF2-40B4-BE49-F238E27FC236}">
                <a16:creationId xmlns:a16="http://schemas.microsoft.com/office/drawing/2014/main" id="{CFA434CC-D0F6-2293-3FD1-76E0465A7B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76780">
            <a:off x="11172354" y="7491264"/>
            <a:ext cx="1426329" cy="1426329"/>
          </a:xfrm>
          <a:prstGeom prst="rect">
            <a:avLst/>
          </a:prstGeom>
        </p:spPr>
      </p:pic>
      <p:pic>
        <p:nvPicPr>
          <p:cNvPr id="24" name="Graphic 23">
            <a:extLst>
              <a:ext uri="{FF2B5EF4-FFF2-40B4-BE49-F238E27FC236}">
                <a16:creationId xmlns:a16="http://schemas.microsoft.com/office/drawing/2014/main" id="{50CA53B1-704E-DA58-CBC7-582C73359D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43751">
            <a:off x="12435477" y="238333"/>
            <a:ext cx="1353203" cy="1353203"/>
          </a:xfrm>
          <a:prstGeom prst="rect">
            <a:avLst/>
          </a:prstGeom>
        </p:spPr>
      </p:pic>
      <p:sp>
        <p:nvSpPr>
          <p:cNvPr id="6" name="TextBox 5">
            <a:extLst>
              <a:ext uri="{FF2B5EF4-FFF2-40B4-BE49-F238E27FC236}">
                <a16:creationId xmlns:a16="http://schemas.microsoft.com/office/drawing/2014/main" id="{9DC9DD60-5D37-1250-8CAA-CD09FD956695}"/>
              </a:ext>
            </a:extLst>
          </p:cNvPr>
          <p:cNvSpPr txBox="1"/>
          <p:nvPr/>
        </p:nvSpPr>
        <p:spPr>
          <a:xfrm>
            <a:off x="2902983" y="-5347870"/>
            <a:ext cx="6386035" cy="584775"/>
          </a:xfrm>
          <a:prstGeom prst="rect">
            <a:avLst/>
          </a:prstGeom>
          <a:noFill/>
        </p:spPr>
        <p:txBody>
          <a:bodyPr wrap="square">
            <a:spAutoFit/>
          </a:bodyPr>
          <a:lstStyle/>
          <a:p>
            <a:pPr algn="ctr"/>
            <a:r>
              <a:rPr lang="en-US" sz="3200" b="1" dirty="0">
                <a:solidFill>
                  <a:srgbClr val="FF5050"/>
                </a:solidFill>
                <a:latin typeface="Poppins" panose="00000500000000000000" pitchFamily="2" charset="0"/>
                <a:cs typeface="Poppins" panose="00000500000000000000" pitchFamily="2" charset="0"/>
              </a:rPr>
              <a:t>Next project plans and stages</a:t>
            </a:r>
            <a:endParaRPr lang="en-ID" sz="3200" b="1" dirty="0">
              <a:solidFill>
                <a:srgbClr val="FF5050"/>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75871866-EADC-4B47-626B-F5ED84DBF8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82396" y="-4529387"/>
            <a:ext cx="1627207" cy="1627207"/>
          </a:xfrm>
          <a:prstGeom prst="rect">
            <a:avLst/>
          </a:prstGeom>
        </p:spPr>
      </p:pic>
      <p:sp>
        <p:nvSpPr>
          <p:cNvPr id="11" name="TextBox 10">
            <a:extLst>
              <a:ext uri="{FF2B5EF4-FFF2-40B4-BE49-F238E27FC236}">
                <a16:creationId xmlns:a16="http://schemas.microsoft.com/office/drawing/2014/main" id="{52AA1050-B7C5-073E-40B4-2C82B21E5151}"/>
              </a:ext>
            </a:extLst>
          </p:cNvPr>
          <p:cNvSpPr txBox="1"/>
          <p:nvPr/>
        </p:nvSpPr>
        <p:spPr>
          <a:xfrm>
            <a:off x="494047" y="-1944204"/>
            <a:ext cx="11203903" cy="1015663"/>
          </a:xfrm>
          <a:prstGeom prst="rect">
            <a:avLst/>
          </a:prstGeom>
          <a:noFill/>
        </p:spPr>
        <p:txBody>
          <a:bodyPr wrap="square" rtlCol="0">
            <a:spAutoFit/>
          </a:bodyPr>
          <a:lstStyle/>
          <a:p>
            <a:pPr algn="ctr"/>
            <a:r>
              <a:rPr lang="en-US" sz="2000" dirty="0">
                <a:solidFill>
                  <a:srgbClr val="FF5050"/>
                </a:solidFill>
                <a:latin typeface="Poppins Medium" panose="00000600000000000000" pitchFamily="2" charset="0"/>
                <a:cs typeface="Poppins Medium" panose="00000600000000000000" pitchFamily="2" charset="0"/>
              </a:rPr>
              <a:t>Creating backend logic for the application, implementing the entire database, creating poster designs, creating demo videos for the application, overall completion and testing.</a:t>
            </a:r>
            <a:endParaRPr lang="en-US" sz="2400" dirty="0">
              <a:solidFill>
                <a:srgbClr val="FF5050"/>
              </a:solidFill>
              <a:latin typeface="Determination mono web" pitchFamily="2" charset="0"/>
            </a:endParaRPr>
          </a:p>
        </p:txBody>
      </p:sp>
      <p:pic>
        <p:nvPicPr>
          <p:cNvPr id="2" name="Picture 1">
            <a:extLst>
              <a:ext uri="{FF2B5EF4-FFF2-40B4-BE49-F238E27FC236}">
                <a16:creationId xmlns:a16="http://schemas.microsoft.com/office/drawing/2014/main" id="{A4BD9A55-C1FD-BA88-C44F-6DEC4FEA567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74104" y="2608692"/>
            <a:ext cx="2293790" cy="3440687"/>
          </a:xfrm>
          <a:prstGeom prst="rect">
            <a:avLst/>
          </a:prstGeom>
        </p:spPr>
      </p:pic>
      <p:pic>
        <p:nvPicPr>
          <p:cNvPr id="4" name="Picture 3">
            <a:extLst>
              <a:ext uri="{FF2B5EF4-FFF2-40B4-BE49-F238E27FC236}">
                <a16:creationId xmlns:a16="http://schemas.microsoft.com/office/drawing/2014/main" id="{9316CA0D-9DC8-C3CE-A4E2-F6BF91647A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78247" y="2847242"/>
            <a:ext cx="3162912" cy="3162912"/>
          </a:xfrm>
          <a:prstGeom prst="rect">
            <a:avLst/>
          </a:prstGeom>
        </p:spPr>
      </p:pic>
      <p:pic>
        <p:nvPicPr>
          <p:cNvPr id="5" name="Picture 4">
            <a:extLst>
              <a:ext uri="{FF2B5EF4-FFF2-40B4-BE49-F238E27FC236}">
                <a16:creationId xmlns:a16="http://schemas.microsoft.com/office/drawing/2014/main" id="{1C9B2B55-21DC-9468-7FEE-1EB330B0CA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6233442" y="2718184"/>
            <a:ext cx="1443745" cy="3221702"/>
          </a:xfrm>
          <a:prstGeom prst="rect">
            <a:avLst/>
          </a:prstGeom>
        </p:spPr>
      </p:pic>
      <p:pic>
        <p:nvPicPr>
          <p:cNvPr id="7" name="Picture 6">
            <a:extLst>
              <a:ext uri="{FF2B5EF4-FFF2-40B4-BE49-F238E27FC236}">
                <a16:creationId xmlns:a16="http://schemas.microsoft.com/office/drawing/2014/main" id="{686C52FD-4C0A-6512-A706-32A4B08EEC8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24130" y="2608692"/>
            <a:ext cx="2293790" cy="3440687"/>
          </a:xfrm>
          <a:prstGeom prst="rect">
            <a:avLst/>
          </a:prstGeom>
        </p:spPr>
      </p:pic>
      <p:sp>
        <p:nvSpPr>
          <p:cNvPr id="9" name="TextBox 8">
            <a:extLst>
              <a:ext uri="{FF2B5EF4-FFF2-40B4-BE49-F238E27FC236}">
                <a16:creationId xmlns:a16="http://schemas.microsoft.com/office/drawing/2014/main" id="{E5B5094B-704C-144C-0BF9-D9677A5A9B95}"/>
              </a:ext>
            </a:extLst>
          </p:cNvPr>
          <p:cNvSpPr txBox="1"/>
          <p:nvPr/>
        </p:nvSpPr>
        <p:spPr>
          <a:xfrm>
            <a:off x="1825240" y="563505"/>
            <a:ext cx="8541520" cy="1446550"/>
          </a:xfrm>
          <a:prstGeom prst="rect">
            <a:avLst/>
          </a:prstGeom>
          <a:noFill/>
        </p:spPr>
        <p:txBody>
          <a:bodyPr wrap="square" rtlCol="0">
            <a:spAutoFit/>
          </a:bodyPr>
          <a:lstStyle/>
          <a:p>
            <a:r>
              <a:rPr lang="en-US" sz="8800" dirty="0">
                <a:latin typeface="Molend" pitchFamily="50" charset="0"/>
                <a:cs typeface="Poppins Medium" panose="00000600000000000000" pitchFamily="2" charset="0"/>
              </a:rPr>
              <a:t>THANK YOU!</a:t>
            </a:r>
            <a:endParaRPr lang="en-US" sz="9600" dirty="0">
              <a:latin typeface="Molend" pitchFamily="50" charset="0"/>
            </a:endParaRPr>
          </a:p>
        </p:txBody>
      </p:sp>
      <p:sp>
        <p:nvSpPr>
          <p:cNvPr id="10" name="TextBox 9">
            <a:extLst>
              <a:ext uri="{FF2B5EF4-FFF2-40B4-BE49-F238E27FC236}">
                <a16:creationId xmlns:a16="http://schemas.microsoft.com/office/drawing/2014/main" id="{5EA77E1C-397B-F987-0D3B-75BA72B318ED}"/>
              </a:ext>
            </a:extLst>
          </p:cNvPr>
          <p:cNvSpPr txBox="1"/>
          <p:nvPr/>
        </p:nvSpPr>
        <p:spPr>
          <a:xfrm>
            <a:off x="1825240" y="1803161"/>
            <a:ext cx="8541520" cy="400110"/>
          </a:xfrm>
          <a:prstGeom prst="rect">
            <a:avLst/>
          </a:prstGeom>
          <a:noFill/>
        </p:spPr>
        <p:txBody>
          <a:bodyPr wrap="square" rtlCol="0">
            <a:spAutoFit/>
          </a:bodyPr>
          <a:lstStyle/>
          <a:p>
            <a:pPr algn="ctr"/>
            <a:r>
              <a:rPr lang="en-US" sz="2000" dirty="0">
                <a:latin typeface="Molend" pitchFamily="50" charset="0"/>
                <a:cs typeface="Poppins Medium" panose="00000600000000000000" pitchFamily="2" charset="0"/>
              </a:rPr>
              <a:t>For your attention</a:t>
            </a:r>
            <a:endParaRPr lang="en-US" sz="2400" dirty="0">
              <a:latin typeface="Molend" pitchFamily="50" charset="0"/>
            </a:endParaRPr>
          </a:p>
        </p:txBody>
      </p:sp>
    </p:spTree>
    <p:extLst>
      <p:ext uri="{BB962C8B-B14F-4D97-AF65-F5344CB8AC3E}">
        <p14:creationId xmlns:p14="http://schemas.microsoft.com/office/powerpoint/2010/main" val="268707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B46D28-7802-A95A-4FAE-A7F90BF3B4B5}"/>
              </a:ext>
            </a:extLst>
          </p:cNvPr>
          <p:cNvSpPr/>
          <p:nvPr/>
        </p:nvSpPr>
        <p:spPr>
          <a:xfrm>
            <a:off x="1556782" y="3496035"/>
            <a:ext cx="4552245" cy="10752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080" y="207769"/>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080" y="1188683"/>
            <a:ext cx="787400" cy="787400"/>
          </a:xfrm>
          <a:prstGeom prst="rect">
            <a:avLst/>
          </a:prstGeom>
        </p:spPr>
      </p:pic>
      <p:pic>
        <p:nvPicPr>
          <p:cNvPr id="14" name="Graphic 13">
            <a:extLst>
              <a:ext uri="{FF2B5EF4-FFF2-40B4-BE49-F238E27FC236}">
                <a16:creationId xmlns:a16="http://schemas.microsoft.com/office/drawing/2014/main" id="{1ED5F681-9DD4-D01D-9743-6ABBE7F16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4465" y="4480755"/>
            <a:ext cx="4754489" cy="4754489"/>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22098" y="-1970043"/>
            <a:ext cx="4285525" cy="4285525"/>
          </a:xfrm>
          <a:prstGeom prst="rect">
            <a:avLst/>
          </a:prstGeom>
        </p:spPr>
      </p:pic>
      <p:sp>
        <p:nvSpPr>
          <p:cNvPr id="17" name="TextBox 16">
            <a:extLst>
              <a:ext uri="{FF2B5EF4-FFF2-40B4-BE49-F238E27FC236}">
                <a16:creationId xmlns:a16="http://schemas.microsoft.com/office/drawing/2014/main" id="{F5D1CDD6-19F6-3F91-D2F7-0EA3C51C7627}"/>
              </a:ext>
            </a:extLst>
          </p:cNvPr>
          <p:cNvSpPr txBox="1"/>
          <p:nvPr/>
        </p:nvSpPr>
        <p:spPr>
          <a:xfrm>
            <a:off x="1543754" y="1390614"/>
            <a:ext cx="4552246" cy="2431435"/>
          </a:xfrm>
          <a:prstGeom prst="rect">
            <a:avLst/>
          </a:prstGeom>
          <a:noFill/>
        </p:spPr>
        <p:txBody>
          <a:bodyPr wrap="square" rtlCol="0">
            <a:spAutoFit/>
          </a:bodyPr>
          <a:lstStyle/>
          <a:p>
            <a:r>
              <a:rPr lang="en-US" sz="3600" b="1" dirty="0">
                <a:solidFill>
                  <a:sysClr val="windowText" lastClr="000000"/>
                </a:solidFill>
                <a:latin typeface="Poppins" panose="00000500000000000000" pitchFamily="2" charset="0"/>
                <a:cs typeface="Poppins" panose="00000500000000000000" pitchFamily="2" charset="0"/>
              </a:rPr>
              <a:t>PROJECT BASE</a:t>
            </a:r>
          </a:p>
          <a:p>
            <a:r>
              <a:rPr lang="en-US" sz="3600" b="1" dirty="0">
                <a:solidFill>
                  <a:sysClr val="windowText" lastClr="000000"/>
                </a:solidFill>
                <a:latin typeface="Poppins" panose="00000500000000000000" pitchFamily="2" charset="0"/>
                <a:cs typeface="Poppins" panose="00000500000000000000" pitchFamily="2" charset="0"/>
              </a:rPr>
              <a:t>LEARNING ( KEL 1 )</a:t>
            </a:r>
          </a:p>
          <a:p>
            <a:r>
              <a:rPr lang="en-US" sz="2000" b="1" dirty="0">
                <a:solidFill>
                  <a:sysClr val="windowText" lastClr="000000"/>
                </a:solidFill>
                <a:latin typeface="Poppins" panose="00000500000000000000" pitchFamily="2" charset="0"/>
                <a:cs typeface="Poppins" panose="00000500000000000000" pitchFamily="2" charset="0"/>
              </a:rPr>
              <a:t>Group 1 : </a:t>
            </a:r>
            <a:r>
              <a:rPr lang="en-US" sz="2000" b="1" dirty="0" err="1">
                <a:solidFill>
                  <a:sysClr val="windowText" lastClr="000000"/>
                </a:solidFill>
                <a:latin typeface="Poppins" panose="00000500000000000000" pitchFamily="2" charset="0"/>
                <a:cs typeface="Poppins" panose="00000500000000000000" pitchFamily="2" charset="0"/>
              </a:rPr>
              <a:t>SchedU</a:t>
            </a:r>
            <a:r>
              <a:rPr lang="en-US" sz="2000" b="1" dirty="0">
                <a:solidFill>
                  <a:sysClr val="windowText" lastClr="000000"/>
                </a:solidFill>
                <a:latin typeface="Poppins" panose="00000500000000000000" pitchFamily="2" charset="0"/>
                <a:cs typeface="Poppins" panose="00000500000000000000" pitchFamily="2" charset="0"/>
              </a:rPr>
              <a:t> : Web </a:t>
            </a:r>
            <a:r>
              <a:rPr lang="en-US" sz="2000" b="1" dirty="0" err="1">
                <a:solidFill>
                  <a:sysClr val="windowText" lastClr="000000"/>
                </a:solidFill>
                <a:latin typeface="Poppins" panose="00000500000000000000" pitchFamily="2" charset="0"/>
                <a:cs typeface="Poppins" panose="00000500000000000000" pitchFamily="2" charset="0"/>
              </a:rPr>
              <a:t>ApplicationPlatform</a:t>
            </a:r>
            <a:r>
              <a:rPr lang="en-US" sz="2000" b="1" dirty="0">
                <a:solidFill>
                  <a:sysClr val="windowText" lastClr="000000"/>
                </a:solidFill>
                <a:latin typeface="Poppins" panose="00000500000000000000" pitchFamily="2" charset="0"/>
                <a:cs typeface="Poppins" panose="00000500000000000000" pitchFamily="2" charset="0"/>
              </a:rPr>
              <a:t> for Schedule Reminder</a:t>
            </a:r>
            <a:endParaRPr lang="en-ID" sz="2000" dirty="0">
              <a:solidFill>
                <a:sysClr val="windowText" lastClr="000000"/>
              </a:solidFill>
              <a:latin typeface="Poppins" panose="00000500000000000000" pitchFamily="2" charset="0"/>
              <a:cs typeface="Poppins" panose="00000500000000000000" pitchFamily="2" charset="0"/>
            </a:endParaRPr>
          </a:p>
          <a:p>
            <a:endParaRPr lang="en-ID" sz="2000" b="1" dirty="0">
              <a:solidFill>
                <a:sysClr val="windowText" lastClr="000000"/>
              </a:solidFill>
              <a:latin typeface="Molend" pitchFamily="50" charset="0"/>
              <a:cs typeface="Poppins Medium" panose="00000600000000000000" pitchFamily="2" charset="0"/>
            </a:endParaRPr>
          </a:p>
        </p:txBody>
      </p:sp>
      <p:pic>
        <p:nvPicPr>
          <p:cNvPr id="20" name="Picture 19">
            <a:extLst>
              <a:ext uri="{FF2B5EF4-FFF2-40B4-BE49-F238E27FC236}">
                <a16:creationId xmlns:a16="http://schemas.microsoft.com/office/drawing/2014/main" id="{71B77FFF-8220-AD57-F0B2-D2B3DFBD1F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22872" y="1658724"/>
            <a:ext cx="2409374" cy="2142322"/>
          </a:xfrm>
          <a:prstGeom prst="rect">
            <a:avLst/>
          </a:prstGeom>
        </p:spPr>
      </p:pic>
      <p:pic>
        <p:nvPicPr>
          <p:cNvPr id="22" name="Picture 21">
            <a:extLst>
              <a:ext uri="{FF2B5EF4-FFF2-40B4-BE49-F238E27FC236}">
                <a16:creationId xmlns:a16="http://schemas.microsoft.com/office/drawing/2014/main" id="{782FE336-8F75-E637-A88C-FED4E5588255}"/>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100000"/>
                    </a14:imgEffect>
                    <a14:imgEffect>
                      <a14:brightnessContrast bright="-3000" contrast="-35000"/>
                    </a14:imgEffect>
                  </a14:imgLayer>
                </a14:imgProps>
              </a:ext>
            </a:extLst>
          </a:blip>
          <a:stretch>
            <a:fillRect/>
          </a:stretch>
        </p:blipFill>
        <p:spPr>
          <a:xfrm>
            <a:off x="1526701" y="207769"/>
            <a:ext cx="1963082" cy="877900"/>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55443" y="5799262"/>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7359" y="5799262"/>
            <a:ext cx="787400" cy="787400"/>
          </a:xfrm>
          <a:prstGeom prst="rect">
            <a:avLst/>
          </a:prstGeom>
        </p:spPr>
      </p:pic>
      <p:sp>
        <p:nvSpPr>
          <p:cNvPr id="27" name="TextBox 26">
            <a:extLst>
              <a:ext uri="{FF2B5EF4-FFF2-40B4-BE49-F238E27FC236}">
                <a16:creationId xmlns:a16="http://schemas.microsoft.com/office/drawing/2014/main" id="{6AAA1D0E-ADBB-EE43-E0C7-9C651AAA09B1}"/>
              </a:ext>
            </a:extLst>
          </p:cNvPr>
          <p:cNvSpPr txBox="1"/>
          <p:nvPr/>
        </p:nvSpPr>
        <p:spPr>
          <a:xfrm>
            <a:off x="1543754" y="3507609"/>
            <a:ext cx="3666388" cy="1077218"/>
          </a:xfrm>
          <a:prstGeom prst="rect">
            <a:avLst/>
          </a:prstGeom>
          <a:noFill/>
        </p:spPr>
        <p:txBody>
          <a:bodyPr wrap="none" rtlCol="0">
            <a:spAutoFit/>
          </a:bodyPr>
          <a:lstStyle/>
          <a:p>
            <a:r>
              <a:rPr lang="en-US" sz="1600" b="1" dirty="0">
                <a:solidFill>
                  <a:sysClr val="windowText" lastClr="000000"/>
                </a:solidFill>
                <a:latin typeface="Poppins" panose="00000500000000000000" pitchFamily="2" charset="0"/>
                <a:cs typeface="Poppins" panose="00000500000000000000" pitchFamily="2" charset="0"/>
              </a:rPr>
              <a:t>Alif </a:t>
            </a:r>
            <a:r>
              <a:rPr lang="en-US" sz="1600" b="1" dirty="0" err="1">
                <a:solidFill>
                  <a:sysClr val="windowText" lastClr="000000"/>
                </a:solidFill>
                <a:latin typeface="Poppins" panose="00000500000000000000" pitchFamily="2" charset="0"/>
                <a:cs typeface="Poppins" panose="00000500000000000000" pitchFamily="2" charset="0"/>
              </a:rPr>
              <a:t>Fajriadi</a:t>
            </a:r>
            <a:r>
              <a:rPr lang="en-US" sz="1600" b="1" dirty="0">
                <a:solidFill>
                  <a:sysClr val="windowText" lastClr="000000"/>
                </a:solidFill>
                <a:latin typeface="Poppins" panose="00000500000000000000" pitchFamily="2" charset="0"/>
                <a:cs typeface="Poppins" panose="00000500000000000000" pitchFamily="2" charset="0"/>
              </a:rPr>
              <a:t> ( Leader ) – 3312401103</a:t>
            </a:r>
          </a:p>
          <a:p>
            <a:r>
              <a:rPr lang="en-US" sz="1600" b="1" dirty="0">
                <a:solidFill>
                  <a:sysClr val="windowText" lastClr="000000"/>
                </a:solidFill>
                <a:latin typeface="Poppins" panose="00000500000000000000" pitchFamily="2" charset="0"/>
                <a:cs typeface="Poppins" panose="00000500000000000000" pitchFamily="2" charset="0"/>
              </a:rPr>
              <a:t>Bastian </a:t>
            </a:r>
            <a:r>
              <a:rPr lang="en-US" sz="1600" b="1" dirty="0" err="1">
                <a:solidFill>
                  <a:sysClr val="windowText" lastClr="000000"/>
                </a:solidFill>
                <a:latin typeface="Poppins" panose="00000500000000000000" pitchFamily="2" charset="0"/>
                <a:cs typeface="Poppins" panose="00000500000000000000" pitchFamily="2" charset="0"/>
              </a:rPr>
              <a:t>Henriko</a:t>
            </a:r>
            <a:r>
              <a:rPr lang="en-US" sz="1600" b="1" dirty="0">
                <a:solidFill>
                  <a:sysClr val="windowText" lastClr="000000"/>
                </a:solidFill>
                <a:latin typeface="Poppins" panose="00000500000000000000" pitchFamily="2" charset="0"/>
                <a:cs typeface="Poppins" panose="00000500000000000000" pitchFamily="2" charset="0"/>
              </a:rPr>
              <a:t> L – 3312401092</a:t>
            </a:r>
          </a:p>
          <a:p>
            <a:r>
              <a:rPr lang="en-US" sz="1600" b="1" dirty="0" err="1">
                <a:solidFill>
                  <a:sysClr val="windowText" lastClr="000000"/>
                </a:solidFill>
                <a:latin typeface="Poppins" panose="00000500000000000000" pitchFamily="2" charset="0"/>
                <a:cs typeface="Poppins" panose="00000500000000000000" pitchFamily="2" charset="0"/>
              </a:rPr>
              <a:t>Dwiky</a:t>
            </a:r>
            <a:r>
              <a:rPr lang="en-US" sz="1600" b="1" dirty="0">
                <a:solidFill>
                  <a:sysClr val="windowText" lastClr="000000"/>
                </a:solidFill>
                <a:latin typeface="Poppins" panose="00000500000000000000" pitchFamily="2" charset="0"/>
                <a:cs typeface="Poppins" panose="00000500000000000000" pitchFamily="2" charset="0"/>
              </a:rPr>
              <a:t> Putra </a:t>
            </a:r>
            <a:r>
              <a:rPr lang="en-US" sz="1600" b="1" dirty="0" err="1">
                <a:solidFill>
                  <a:sysClr val="windowText" lastClr="000000"/>
                </a:solidFill>
                <a:latin typeface="Poppins" panose="00000500000000000000" pitchFamily="2" charset="0"/>
                <a:cs typeface="Poppins" panose="00000500000000000000" pitchFamily="2" charset="0"/>
              </a:rPr>
              <a:t>Dachi</a:t>
            </a:r>
            <a:r>
              <a:rPr lang="en-US" sz="1600" b="1" dirty="0">
                <a:solidFill>
                  <a:sysClr val="windowText" lastClr="000000"/>
                </a:solidFill>
                <a:latin typeface="Poppins" panose="00000500000000000000" pitchFamily="2" charset="0"/>
                <a:cs typeface="Poppins" panose="00000500000000000000" pitchFamily="2" charset="0"/>
              </a:rPr>
              <a:t> - 3312401086</a:t>
            </a:r>
          </a:p>
          <a:p>
            <a:r>
              <a:rPr lang="en-US" sz="1600" b="1" dirty="0" err="1">
                <a:solidFill>
                  <a:sysClr val="windowText" lastClr="000000"/>
                </a:solidFill>
                <a:latin typeface="Poppins" panose="00000500000000000000" pitchFamily="2" charset="0"/>
                <a:cs typeface="Poppins" panose="00000500000000000000" pitchFamily="2" charset="0"/>
              </a:rPr>
              <a:t>Rafif</a:t>
            </a:r>
            <a:r>
              <a:rPr lang="en-US" sz="1600" b="1" dirty="0">
                <a:solidFill>
                  <a:sysClr val="windowText" lastClr="000000"/>
                </a:solidFill>
                <a:latin typeface="Poppins" panose="00000500000000000000" pitchFamily="2" charset="0"/>
                <a:cs typeface="Poppins" panose="00000500000000000000" pitchFamily="2" charset="0"/>
              </a:rPr>
              <a:t> </a:t>
            </a:r>
            <a:r>
              <a:rPr lang="en-US" sz="1600" b="1" dirty="0" err="1">
                <a:solidFill>
                  <a:sysClr val="windowText" lastClr="000000"/>
                </a:solidFill>
                <a:latin typeface="Poppins" panose="00000500000000000000" pitchFamily="2" charset="0"/>
                <a:cs typeface="Poppins" panose="00000500000000000000" pitchFamily="2" charset="0"/>
              </a:rPr>
              <a:t>Ihsaan</a:t>
            </a:r>
            <a:r>
              <a:rPr lang="en-US" sz="1600" b="1" dirty="0">
                <a:solidFill>
                  <a:sysClr val="windowText" lastClr="000000"/>
                </a:solidFill>
                <a:latin typeface="Poppins" panose="00000500000000000000" pitchFamily="2" charset="0"/>
                <a:cs typeface="Poppins" panose="00000500000000000000" pitchFamily="2" charset="0"/>
              </a:rPr>
              <a:t> </a:t>
            </a:r>
            <a:r>
              <a:rPr lang="en-US" sz="1600" b="1" dirty="0" err="1">
                <a:solidFill>
                  <a:sysClr val="windowText" lastClr="000000"/>
                </a:solidFill>
                <a:latin typeface="Poppins" panose="00000500000000000000" pitchFamily="2" charset="0"/>
                <a:cs typeface="Poppins" panose="00000500000000000000" pitchFamily="2" charset="0"/>
              </a:rPr>
              <a:t>Syawaly</a:t>
            </a:r>
            <a:r>
              <a:rPr lang="en-US" sz="1600" b="1" dirty="0">
                <a:solidFill>
                  <a:sysClr val="windowText" lastClr="000000"/>
                </a:solidFill>
                <a:latin typeface="Poppins" panose="00000500000000000000" pitchFamily="2" charset="0"/>
                <a:cs typeface="Poppins" panose="00000500000000000000" pitchFamily="2" charset="0"/>
              </a:rPr>
              <a:t> - 3312401095</a:t>
            </a:r>
            <a:endParaRPr lang="en-ID" sz="1600" b="1" dirty="0">
              <a:solidFill>
                <a:sysClr val="windowText" lastClr="000000"/>
              </a:solidFill>
              <a:latin typeface="Poppins" panose="00000500000000000000" pitchFamily="2" charset="0"/>
              <a:cs typeface="Poppins" panose="00000500000000000000" pitchFamily="2" charset="0"/>
            </a:endParaRPr>
          </a:p>
        </p:txBody>
      </p:sp>
      <p:grpSp>
        <p:nvGrpSpPr>
          <p:cNvPr id="8" name="Group 7">
            <a:extLst>
              <a:ext uri="{FF2B5EF4-FFF2-40B4-BE49-F238E27FC236}">
                <a16:creationId xmlns:a16="http://schemas.microsoft.com/office/drawing/2014/main" id="{B627DECA-598E-6AB5-D23D-67539DC62E69}"/>
              </a:ext>
            </a:extLst>
          </p:cNvPr>
          <p:cNvGrpSpPr/>
          <p:nvPr/>
        </p:nvGrpSpPr>
        <p:grpSpPr>
          <a:xfrm rot="6300000">
            <a:off x="12828855" y="-2142763"/>
            <a:ext cx="4285525" cy="4285525"/>
            <a:chOff x="9533402" y="-1743209"/>
            <a:chExt cx="4285525" cy="4285525"/>
          </a:xfrm>
        </p:grpSpPr>
        <p:pic>
          <p:nvPicPr>
            <p:cNvPr id="9" name="Graphic 8">
              <a:extLst>
                <a:ext uri="{FF2B5EF4-FFF2-40B4-BE49-F238E27FC236}">
                  <a16:creationId xmlns:a16="http://schemas.microsoft.com/office/drawing/2014/main" id="{D1978C01-8BD1-83C6-0A25-8045266D41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33402" y="-1743209"/>
              <a:ext cx="4285525" cy="4285525"/>
            </a:xfrm>
            <a:prstGeom prst="rect">
              <a:avLst/>
            </a:prstGeom>
          </p:spPr>
        </p:pic>
        <p:pic>
          <p:nvPicPr>
            <p:cNvPr id="11" name="Graphic 10">
              <a:extLst>
                <a:ext uri="{FF2B5EF4-FFF2-40B4-BE49-F238E27FC236}">
                  <a16:creationId xmlns:a16="http://schemas.microsoft.com/office/drawing/2014/main" id="{95184982-88C1-8691-27C9-5C548A977F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16985" y="-159626"/>
              <a:ext cx="1118357" cy="1118357"/>
            </a:xfrm>
            <a:prstGeom prst="rect">
              <a:avLst/>
            </a:prstGeom>
          </p:spPr>
        </p:pic>
      </p:grpSp>
      <p:sp>
        <p:nvSpPr>
          <p:cNvPr id="4" name="TextBox 3">
            <a:extLst>
              <a:ext uri="{FF2B5EF4-FFF2-40B4-BE49-F238E27FC236}">
                <a16:creationId xmlns:a16="http://schemas.microsoft.com/office/drawing/2014/main" id="{A0E411CF-6E08-B849-3B4B-730E0B6CBCF9}"/>
              </a:ext>
            </a:extLst>
          </p:cNvPr>
          <p:cNvSpPr txBox="1"/>
          <p:nvPr/>
        </p:nvSpPr>
        <p:spPr>
          <a:xfrm>
            <a:off x="1556782" y="956988"/>
            <a:ext cx="7145437" cy="461665"/>
          </a:xfrm>
          <a:prstGeom prst="rect">
            <a:avLst/>
          </a:prstGeom>
          <a:noFill/>
        </p:spPr>
        <p:txBody>
          <a:bodyPr wrap="square">
            <a:spAutoFit/>
          </a:bodyPr>
          <a:lstStyle/>
          <a:p>
            <a:r>
              <a:rPr lang="en-US" sz="2400" b="1" dirty="0">
                <a:solidFill>
                  <a:sysClr val="windowText" lastClr="000000"/>
                </a:solidFill>
                <a:latin typeface="Poppins" panose="00000500000000000000" pitchFamily="2" charset="0"/>
                <a:cs typeface="Poppins" panose="00000500000000000000" pitchFamily="2" charset="0"/>
              </a:rPr>
              <a:t>PBL MENGGUNAKAN KONSEP OOP DAN MVC</a:t>
            </a:r>
            <a:endParaRPr lang="en-ID" sz="2400" dirty="0">
              <a:solidFill>
                <a:sysClr val="windowText" lastClr="000000"/>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ACD04E54-0824-2BFD-E213-B1914E6BEF2E}"/>
              </a:ext>
            </a:extLst>
          </p:cNvPr>
          <p:cNvSpPr txBox="1"/>
          <p:nvPr/>
        </p:nvSpPr>
        <p:spPr>
          <a:xfrm>
            <a:off x="4668520" y="-2408408"/>
            <a:ext cx="285496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Class Admin</a:t>
            </a:r>
          </a:p>
        </p:txBody>
      </p:sp>
      <p:pic>
        <p:nvPicPr>
          <p:cNvPr id="6" name="Picture 5">
            <a:extLst>
              <a:ext uri="{FF2B5EF4-FFF2-40B4-BE49-F238E27FC236}">
                <a16:creationId xmlns:a16="http://schemas.microsoft.com/office/drawing/2014/main" id="{B1FD9036-590C-E6BE-10D4-B75B6BCD9D96}"/>
              </a:ext>
            </a:extLst>
          </p:cNvPr>
          <p:cNvPicPr>
            <a:picLocks noChangeAspect="1"/>
          </p:cNvPicPr>
          <p:nvPr/>
        </p:nvPicPr>
        <p:blipFill>
          <a:blip r:embed="rId21"/>
          <a:stretch>
            <a:fillRect/>
          </a:stretch>
        </p:blipFill>
        <p:spPr>
          <a:xfrm>
            <a:off x="-6763119" y="1663888"/>
            <a:ext cx="3503532" cy="4166797"/>
          </a:xfrm>
          <a:prstGeom prst="rect">
            <a:avLst/>
          </a:prstGeom>
        </p:spPr>
      </p:pic>
      <p:graphicFrame>
        <p:nvGraphicFramePr>
          <p:cNvPr id="7" name="Table 6">
            <a:extLst>
              <a:ext uri="{FF2B5EF4-FFF2-40B4-BE49-F238E27FC236}">
                <a16:creationId xmlns:a16="http://schemas.microsoft.com/office/drawing/2014/main" id="{9989EDA9-67DB-0398-D013-039CFCFF945A}"/>
              </a:ext>
            </a:extLst>
          </p:cNvPr>
          <p:cNvGraphicFramePr>
            <a:graphicFrameLocks noGrp="1"/>
          </p:cNvGraphicFramePr>
          <p:nvPr>
            <p:extLst>
              <p:ext uri="{D42A27DB-BD31-4B8C-83A1-F6EECF244321}">
                <p14:modId xmlns:p14="http://schemas.microsoft.com/office/powerpoint/2010/main" val="3601644840"/>
              </p:ext>
            </p:extLst>
          </p:nvPr>
        </p:nvGraphicFramePr>
        <p:xfrm>
          <a:off x="13486410" y="2828216"/>
          <a:ext cx="6464651" cy="1463040"/>
        </p:xfrm>
        <a:graphic>
          <a:graphicData uri="http://schemas.openxmlformats.org/drawingml/2006/table">
            <a:tbl>
              <a:tblPr/>
              <a:tblGrid>
                <a:gridCol w="884362">
                  <a:extLst>
                    <a:ext uri="{9D8B030D-6E8A-4147-A177-3AD203B41FA5}">
                      <a16:colId xmlns:a16="http://schemas.microsoft.com/office/drawing/2014/main" val="659848846"/>
                    </a:ext>
                  </a:extLst>
                </a:gridCol>
                <a:gridCol w="1696471">
                  <a:extLst>
                    <a:ext uri="{9D8B030D-6E8A-4147-A177-3AD203B41FA5}">
                      <a16:colId xmlns:a16="http://schemas.microsoft.com/office/drawing/2014/main" val="4099276014"/>
                    </a:ext>
                  </a:extLst>
                </a:gridCol>
                <a:gridCol w="1935539">
                  <a:extLst>
                    <a:ext uri="{9D8B030D-6E8A-4147-A177-3AD203B41FA5}">
                      <a16:colId xmlns:a16="http://schemas.microsoft.com/office/drawing/2014/main" val="2983687745"/>
                    </a:ext>
                  </a:extLst>
                </a:gridCol>
                <a:gridCol w="1948279">
                  <a:extLst>
                    <a:ext uri="{9D8B030D-6E8A-4147-A177-3AD203B41FA5}">
                      <a16:colId xmlns:a16="http://schemas.microsoft.com/office/drawing/2014/main" val="2535124567"/>
                    </a:ext>
                  </a:extLst>
                </a:gridCol>
              </a:tblGrid>
              <a:tr h="0">
                <a:tc>
                  <a:txBody>
                    <a:bodyPr/>
                    <a:lstStyle/>
                    <a:p>
                      <a:r>
                        <a:rPr lang="en-ID" sz="1400" b="1" dirty="0">
                          <a:latin typeface="Poppins" panose="00000500000000000000" pitchFamily="2" charset="0"/>
                          <a:cs typeface="Poppins" panose="00000500000000000000" pitchFamily="2" charset="0"/>
                        </a:rPr>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400" b="1" dirty="0">
                          <a:latin typeface="Poppins" panose="00000500000000000000" pitchFamily="2" charset="0"/>
                          <a:cs typeface="Poppins" panose="00000500000000000000" pitchFamily="2" charset="0"/>
                        </a:rPr>
                        <a:t>Property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a:latin typeface="Poppins" panose="00000500000000000000" pitchFamily="2" charset="0"/>
                          <a:cs typeface="Poppins" panose="00000500000000000000" pitchFamily="2"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err="1">
                          <a:latin typeface="Poppins" panose="00000500000000000000" pitchFamily="2" charset="0"/>
                          <a:cs typeface="Poppins" panose="00000500000000000000" pitchFamily="2" charset="0"/>
                        </a:rPr>
                        <a:t>Objek</a:t>
                      </a:r>
                      <a:endParaRPr lang="en-ID" sz="1400" b="1"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190047"/>
                  </a:ext>
                </a:extLst>
              </a:tr>
              <a:tr h="0">
                <a:tc>
                  <a:txBody>
                    <a:bodyPr/>
                    <a:lstStyle/>
                    <a:p>
                      <a:r>
                        <a:rPr lang="en-ID" sz="1400" dirty="0">
                          <a:latin typeface="Poppins" panose="00000500000000000000" pitchFamily="2" charset="0"/>
                          <a:cs typeface="Poppins" panose="00000500000000000000" pitchFamily="2" charset="0"/>
                        </a:rPr>
                        <a:t>Admin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Poppins" panose="00000500000000000000" pitchFamily="2" charset="0"/>
                          <a:cs typeface="Poppins" panose="00000500000000000000" pitchFamily="2" charset="0"/>
                        </a:rPr>
                        <a:t>uuid</a:t>
                      </a:r>
                      <a:r>
                        <a:rPr lang="en-US" sz="1400" dirty="0">
                          <a:latin typeface="Poppins" panose="00000500000000000000" pitchFamily="2" charset="0"/>
                          <a:cs typeface="Poppins" panose="00000500000000000000" pitchFamily="2" charset="0"/>
                        </a:rPr>
                        <a:t> (primary key, UUID </a:t>
                      </a:r>
                      <a:r>
                        <a:rPr lang="en-US" sz="1400" dirty="0" err="1">
                          <a:latin typeface="Poppins" panose="00000500000000000000" pitchFamily="2" charset="0"/>
                          <a:cs typeface="Poppins" panose="00000500000000000000" pitchFamily="2" charset="0"/>
                        </a:rPr>
                        <a:t>otomatis</a:t>
                      </a:r>
                      <a:r>
                        <a:rPr lang="en-US" sz="1400" dirty="0">
                          <a:latin typeface="Poppins" panose="00000500000000000000" pitchFamily="2" charset="0"/>
                          <a:cs typeface="Poppins" panose="00000500000000000000" pitchFamily="2" charset="0"/>
                        </a:rPr>
                        <a:t>), username, password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400">
                          <a:latin typeface="Poppins" panose="00000500000000000000" pitchFamily="2" charset="0"/>
                          <a:cs typeface="Poppins" panose="00000500000000000000" pitchFamily="2" charset="0"/>
                        </a:rPr>
                        <a:t>- Boot method untuk generate UUID otomatis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dirty="0">
                          <a:latin typeface="Poppins" panose="00000500000000000000" pitchFamily="2" charset="0"/>
                          <a:cs typeface="Poppins" panose="00000500000000000000" pitchFamily="2" charset="0"/>
                        </a:rPr>
                        <a:t>$admin1 = new Admin()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260111"/>
                  </a:ext>
                </a:extLst>
              </a:tr>
            </a:tbl>
          </a:graphicData>
        </a:graphic>
      </p:graphicFrame>
    </p:spTree>
    <p:extLst>
      <p:ext uri="{BB962C8B-B14F-4D97-AF65-F5344CB8AC3E}">
        <p14:creationId xmlns:p14="http://schemas.microsoft.com/office/powerpoint/2010/main" val="2908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47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2100467" y="-1826950"/>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524774"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4774" y="5799262"/>
            <a:ext cx="787400" cy="787400"/>
          </a:xfrm>
          <a:prstGeom prst="rect">
            <a:avLst/>
          </a:prstGeom>
        </p:spPr>
      </p:pic>
      <p:grpSp>
        <p:nvGrpSpPr>
          <p:cNvPr id="56" name="Group 55">
            <a:extLst>
              <a:ext uri="{FF2B5EF4-FFF2-40B4-BE49-F238E27FC236}">
                <a16:creationId xmlns:a16="http://schemas.microsoft.com/office/drawing/2014/main" id="{AD8DF8D8-82A8-E6C3-00AE-BBD78B3BE294}"/>
              </a:ext>
            </a:extLst>
          </p:cNvPr>
          <p:cNvGrpSpPr/>
          <p:nvPr/>
        </p:nvGrpSpPr>
        <p:grpSpPr>
          <a:xfrm rot="18900000">
            <a:off x="9503460" y="-1318726"/>
            <a:ext cx="4285525" cy="4285525"/>
            <a:chOff x="9533402" y="-1743209"/>
            <a:chExt cx="4285525" cy="4285525"/>
          </a:xfrm>
        </p:grpSpPr>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33402"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16985" y="-159626"/>
              <a:ext cx="1118357" cy="1118357"/>
            </a:xfrm>
            <a:prstGeom prst="rect">
              <a:avLst/>
            </a:prstGeom>
          </p:spPr>
        </p:pic>
      </p:grpSp>
      <p:pic>
        <p:nvPicPr>
          <p:cNvPr id="6" name="Graphic 5">
            <a:extLst>
              <a:ext uri="{FF2B5EF4-FFF2-40B4-BE49-F238E27FC236}">
                <a16:creationId xmlns:a16="http://schemas.microsoft.com/office/drawing/2014/main" id="{8EF07841-A844-D774-B1A3-B4355464C8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6354" y="6788833"/>
            <a:ext cx="4754489" cy="4754489"/>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4500000">
            <a:off x="19329961" y="4697971"/>
            <a:ext cx="3994385" cy="3994385"/>
          </a:xfrm>
          <a:prstGeom prst="rect">
            <a:avLst/>
          </a:prstGeom>
        </p:spPr>
      </p:pic>
      <p:pic>
        <p:nvPicPr>
          <p:cNvPr id="47" name="Picture 46">
            <a:extLst>
              <a:ext uri="{FF2B5EF4-FFF2-40B4-BE49-F238E27FC236}">
                <a16:creationId xmlns:a16="http://schemas.microsoft.com/office/drawing/2014/main" id="{B6EB8F9C-DE53-9076-1D16-1DE662FC1ABA}"/>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a:off x="-3311373" y="-6396770"/>
            <a:ext cx="1725318" cy="1737511"/>
          </a:xfrm>
          <a:prstGeom prst="rect">
            <a:avLst/>
          </a:prstGeom>
        </p:spPr>
      </p:pic>
      <p:pic>
        <p:nvPicPr>
          <p:cNvPr id="48" name="Picture 47">
            <a:extLst>
              <a:ext uri="{FF2B5EF4-FFF2-40B4-BE49-F238E27FC236}">
                <a16:creationId xmlns:a16="http://schemas.microsoft.com/office/drawing/2014/main" id="{33080CC0-97CF-63A6-ACBA-4D49A6A1209D}"/>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100000"/>
                    </a14:imgEffect>
                  </a14:imgLayer>
                </a14:imgProps>
              </a:ext>
            </a:extLst>
          </a:blip>
          <a:stretch>
            <a:fillRect/>
          </a:stretch>
        </p:blipFill>
        <p:spPr>
          <a:xfrm>
            <a:off x="-3424847" y="6744446"/>
            <a:ext cx="3677584" cy="3677584"/>
          </a:xfrm>
          <a:prstGeom prst="rect">
            <a:avLst/>
          </a:prstGeom>
        </p:spPr>
      </p:pic>
      <p:sp>
        <p:nvSpPr>
          <p:cNvPr id="49" name="TextBox 48">
            <a:extLst>
              <a:ext uri="{FF2B5EF4-FFF2-40B4-BE49-F238E27FC236}">
                <a16:creationId xmlns:a16="http://schemas.microsoft.com/office/drawing/2014/main" id="{65D6E143-FBE2-52CC-3D6C-0ABCD8815D67}"/>
              </a:ext>
            </a:extLst>
          </p:cNvPr>
          <p:cNvSpPr txBox="1"/>
          <p:nvPr/>
        </p:nvSpPr>
        <p:spPr>
          <a:xfrm>
            <a:off x="15649421" y="1020161"/>
            <a:ext cx="2748513" cy="369332"/>
          </a:xfrm>
          <a:prstGeom prst="rect">
            <a:avLst/>
          </a:prstGeom>
          <a:noFill/>
        </p:spPr>
        <p:txBody>
          <a:bodyPr wrap="square">
            <a:spAutoFit/>
          </a:bodyPr>
          <a:lstStyle/>
          <a:p>
            <a:r>
              <a:rPr lang="en-ID" b="1" dirty="0">
                <a:ln>
                  <a:solidFill>
                    <a:schemeClr val="tx1"/>
                  </a:solidFill>
                </a:ln>
                <a:solidFill>
                  <a:sysClr val="windowText" lastClr="000000"/>
                </a:solidFill>
                <a:latin typeface="Poppins" panose="00000500000000000000" pitchFamily="2" charset="0"/>
                <a:cs typeface="Poppins" panose="00000500000000000000" pitchFamily="2" charset="0"/>
              </a:rPr>
              <a:t>PROJECT DESCRIPTION</a:t>
            </a:r>
          </a:p>
        </p:txBody>
      </p:sp>
      <p:pic>
        <p:nvPicPr>
          <p:cNvPr id="50" name="Graphic 49">
            <a:extLst>
              <a:ext uri="{FF2B5EF4-FFF2-40B4-BE49-F238E27FC236}">
                <a16:creationId xmlns:a16="http://schemas.microsoft.com/office/drawing/2014/main" id="{03BF5C81-9E1F-16CC-412F-FA5DFB5EFE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558874" y="1482500"/>
            <a:ext cx="1050863" cy="1050863"/>
          </a:xfrm>
          <a:prstGeom prst="rect">
            <a:avLst/>
          </a:prstGeom>
        </p:spPr>
      </p:pic>
      <p:sp>
        <p:nvSpPr>
          <p:cNvPr id="51" name="TextBox 50">
            <a:extLst>
              <a:ext uri="{FF2B5EF4-FFF2-40B4-BE49-F238E27FC236}">
                <a16:creationId xmlns:a16="http://schemas.microsoft.com/office/drawing/2014/main" id="{D5A01BE0-427E-B867-235A-8B64D3D193CA}"/>
              </a:ext>
            </a:extLst>
          </p:cNvPr>
          <p:cNvSpPr txBox="1"/>
          <p:nvPr/>
        </p:nvSpPr>
        <p:spPr>
          <a:xfrm>
            <a:off x="14126020" y="2622795"/>
            <a:ext cx="5552353" cy="1815882"/>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 application designed to simplify academic schedule management and collaboration between admins, staff, teachers, and students in schools. The project aims to improve the efficiency of managing academic schedules, assignments, and activities, as well as facilitate communication and collaboration between users. </a:t>
            </a:r>
            <a:endParaRPr lang="en-ID" sz="1600" dirty="0">
              <a:latin typeface="Poppins" panose="00000500000000000000" pitchFamily="2" charset="0"/>
              <a:cs typeface="Poppins" panose="00000500000000000000" pitchFamily="2" charset="0"/>
            </a:endParaRPr>
          </a:p>
        </p:txBody>
      </p:sp>
      <p:sp>
        <p:nvSpPr>
          <p:cNvPr id="52" name="TextBox 51">
            <a:extLst>
              <a:ext uri="{FF2B5EF4-FFF2-40B4-BE49-F238E27FC236}">
                <a16:creationId xmlns:a16="http://schemas.microsoft.com/office/drawing/2014/main" id="{FE39D56B-9F5A-6756-4DB4-1446FCD16DA2}"/>
              </a:ext>
            </a:extLst>
          </p:cNvPr>
          <p:cNvSpPr txBox="1"/>
          <p:nvPr/>
        </p:nvSpPr>
        <p:spPr>
          <a:xfrm>
            <a:off x="22025868" y="2161197"/>
            <a:ext cx="2827020" cy="369332"/>
          </a:xfrm>
          <a:prstGeom prst="rect">
            <a:avLst/>
          </a:prstGeom>
          <a:noFill/>
        </p:spPr>
        <p:txBody>
          <a:bodyPr wrap="square">
            <a:spAutoFit/>
          </a:bodyPr>
          <a:lstStyle/>
          <a:p>
            <a:r>
              <a:rPr lang="en-ID" b="1" dirty="0">
                <a:ln>
                  <a:solidFill>
                    <a:schemeClr val="tx1"/>
                  </a:solidFill>
                </a:ln>
                <a:solidFill>
                  <a:sysClr val="windowText" lastClr="000000"/>
                </a:solidFill>
                <a:latin typeface="Poppins" panose="00000500000000000000" pitchFamily="2" charset="0"/>
                <a:cs typeface="Poppins" panose="00000500000000000000" pitchFamily="2" charset="0"/>
              </a:rPr>
              <a:t>GENERAL DESCRIPTION</a:t>
            </a:r>
          </a:p>
        </p:txBody>
      </p:sp>
      <p:pic>
        <p:nvPicPr>
          <p:cNvPr id="53" name="Graphic 52">
            <a:extLst>
              <a:ext uri="{FF2B5EF4-FFF2-40B4-BE49-F238E27FC236}">
                <a16:creationId xmlns:a16="http://schemas.microsoft.com/office/drawing/2014/main" id="{60FA310F-F640-A23C-E27E-33E542E8C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917751" y="2650035"/>
            <a:ext cx="1043256" cy="1043256"/>
          </a:xfrm>
          <a:prstGeom prst="rect">
            <a:avLst/>
          </a:prstGeom>
        </p:spPr>
      </p:pic>
      <p:sp>
        <p:nvSpPr>
          <p:cNvPr id="54" name="TextBox 53">
            <a:extLst>
              <a:ext uri="{FF2B5EF4-FFF2-40B4-BE49-F238E27FC236}">
                <a16:creationId xmlns:a16="http://schemas.microsoft.com/office/drawing/2014/main" id="{023133FC-F7A6-A949-D2AE-90BDD989FE49}"/>
              </a:ext>
            </a:extLst>
          </p:cNvPr>
          <p:cNvSpPr txBox="1"/>
          <p:nvPr/>
        </p:nvSpPr>
        <p:spPr>
          <a:xfrm>
            <a:off x="20663202" y="3932303"/>
            <a:ext cx="5552353" cy="1569660"/>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web-based application designed to facilitate schedule management and academic collaboration in a school environment. This application provides various features that allow admins, staff, teachers, and students to interact according to their roles in the system. </a:t>
            </a:r>
          </a:p>
        </p:txBody>
      </p:sp>
      <p:sp>
        <p:nvSpPr>
          <p:cNvPr id="20" name="TextBox 19">
            <a:extLst>
              <a:ext uri="{FF2B5EF4-FFF2-40B4-BE49-F238E27FC236}">
                <a16:creationId xmlns:a16="http://schemas.microsoft.com/office/drawing/2014/main" id="{68DA47B4-3007-0AD4-20C8-10D2FF0D8446}"/>
              </a:ext>
            </a:extLst>
          </p:cNvPr>
          <p:cNvSpPr txBox="1"/>
          <p:nvPr/>
        </p:nvSpPr>
        <p:spPr>
          <a:xfrm>
            <a:off x="4668520" y="366465"/>
            <a:ext cx="285496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Class Admin</a:t>
            </a:r>
          </a:p>
        </p:txBody>
      </p:sp>
      <p:pic>
        <p:nvPicPr>
          <p:cNvPr id="25" name="Picture 24">
            <a:extLst>
              <a:ext uri="{FF2B5EF4-FFF2-40B4-BE49-F238E27FC236}">
                <a16:creationId xmlns:a16="http://schemas.microsoft.com/office/drawing/2014/main" id="{08FB4A3D-73B9-6077-C8B2-D8CD4D076BF4}"/>
              </a:ext>
            </a:extLst>
          </p:cNvPr>
          <p:cNvPicPr>
            <a:picLocks noChangeAspect="1"/>
          </p:cNvPicPr>
          <p:nvPr/>
        </p:nvPicPr>
        <p:blipFill>
          <a:blip r:embed="rId28"/>
          <a:stretch>
            <a:fillRect/>
          </a:stretch>
        </p:blipFill>
        <p:spPr>
          <a:xfrm>
            <a:off x="1357835" y="1663888"/>
            <a:ext cx="3503532" cy="4166797"/>
          </a:xfrm>
          <a:prstGeom prst="rect">
            <a:avLst/>
          </a:prstGeom>
        </p:spPr>
      </p:pic>
      <p:graphicFrame>
        <p:nvGraphicFramePr>
          <p:cNvPr id="26" name="Table 25">
            <a:extLst>
              <a:ext uri="{FF2B5EF4-FFF2-40B4-BE49-F238E27FC236}">
                <a16:creationId xmlns:a16="http://schemas.microsoft.com/office/drawing/2014/main" id="{1743870F-13FE-7D43-C547-EF817B8703A1}"/>
              </a:ext>
            </a:extLst>
          </p:cNvPr>
          <p:cNvGraphicFramePr>
            <a:graphicFrameLocks noGrp="1"/>
          </p:cNvGraphicFramePr>
          <p:nvPr>
            <p:extLst>
              <p:ext uri="{D42A27DB-BD31-4B8C-83A1-F6EECF244321}">
                <p14:modId xmlns:p14="http://schemas.microsoft.com/office/powerpoint/2010/main" val="1462473070"/>
              </p:ext>
            </p:extLst>
          </p:nvPr>
        </p:nvGraphicFramePr>
        <p:xfrm>
          <a:off x="5303702" y="2828216"/>
          <a:ext cx="6464651" cy="1463040"/>
        </p:xfrm>
        <a:graphic>
          <a:graphicData uri="http://schemas.openxmlformats.org/drawingml/2006/table">
            <a:tbl>
              <a:tblPr/>
              <a:tblGrid>
                <a:gridCol w="884362">
                  <a:extLst>
                    <a:ext uri="{9D8B030D-6E8A-4147-A177-3AD203B41FA5}">
                      <a16:colId xmlns:a16="http://schemas.microsoft.com/office/drawing/2014/main" val="659848846"/>
                    </a:ext>
                  </a:extLst>
                </a:gridCol>
                <a:gridCol w="1696471">
                  <a:extLst>
                    <a:ext uri="{9D8B030D-6E8A-4147-A177-3AD203B41FA5}">
                      <a16:colId xmlns:a16="http://schemas.microsoft.com/office/drawing/2014/main" val="4099276014"/>
                    </a:ext>
                  </a:extLst>
                </a:gridCol>
                <a:gridCol w="1935539">
                  <a:extLst>
                    <a:ext uri="{9D8B030D-6E8A-4147-A177-3AD203B41FA5}">
                      <a16:colId xmlns:a16="http://schemas.microsoft.com/office/drawing/2014/main" val="2983687745"/>
                    </a:ext>
                  </a:extLst>
                </a:gridCol>
                <a:gridCol w="1948279">
                  <a:extLst>
                    <a:ext uri="{9D8B030D-6E8A-4147-A177-3AD203B41FA5}">
                      <a16:colId xmlns:a16="http://schemas.microsoft.com/office/drawing/2014/main" val="2535124567"/>
                    </a:ext>
                  </a:extLst>
                </a:gridCol>
              </a:tblGrid>
              <a:tr h="0">
                <a:tc>
                  <a:txBody>
                    <a:bodyPr/>
                    <a:lstStyle/>
                    <a:p>
                      <a:r>
                        <a:rPr lang="en-ID" sz="1400" b="1" dirty="0">
                          <a:latin typeface="Poppins" panose="00000500000000000000" pitchFamily="2" charset="0"/>
                          <a:cs typeface="Poppins" panose="00000500000000000000" pitchFamily="2" charset="0"/>
                        </a:rPr>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400" b="1" dirty="0">
                          <a:latin typeface="Poppins" panose="00000500000000000000" pitchFamily="2" charset="0"/>
                          <a:cs typeface="Poppins" panose="00000500000000000000" pitchFamily="2" charset="0"/>
                        </a:rPr>
                        <a:t>Property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a:latin typeface="Poppins" panose="00000500000000000000" pitchFamily="2" charset="0"/>
                          <a:cs typeface="Poppins" panose="00000500000000000000" pitchFamily="2"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err="1">
                          <a:latin typeface="Poppins" panose="00000500000000000000" pitchFamily="2" charset="0"/>
                          <a:cs typeface="Poppins" panose="00000500000000000000" pitchFamily="2" charset="0"/>
                        </a:rPr>
                        <a:t>Objek</a:t>
                      </a:r>
                      <a:endParaRPr lang="en-ID" sz="1400" b="1"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190047"/>
                  </a:ext>
                </a:extLst>
              </a:tr>
              <a:tr h="0">
                <a:tc>
                  <a:txBody>
                    <a:bodyPr/>
                    <a:lstStyle/>
                    <a:p>
                      <a:r>
                        <a:rPr lang="en-ID" sz="1400" dirty="0">
                          <a:latin typeface="Poppins" panose="00000500000000000000" pitchFamily="2" charset="0"/>
                          <a:cs typeface="Poppins" panose="00000500000000000000" pitchFamily="2" charset="0"/>
                        </a:rPr>
                        <a:t>Admin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Poppins" panose="00000500000000000000" pitchFamily="2" charset="0"/>
                          <a:cs typeface="Poppins" panose="00000500000000000000" pitchFamily="2" charset="0"/>
                        </a:rPr>
                        <a:t>uuid</a:t>
                      </a:r>
                      <a:r>
                        <a:rPr lang="en-US" sz="1400" dirty="0">
                          <a:latin typeface="Poppins" panose="00000500000000000000" pitchFamily="2" charset="0"/>
                          <a:cs typeface="Poppins" panose="00000500000000000000" pitchFamily="2" charset="0"/>
                        </a:rPr>
                        <a:t> (primary key, UUID </a:t>
                      </a:r>
                      <a:r>
                        <a:rPr lang="en-US" sz="1400" dirty="0" err="1">
                          <a:latin typeface="Poppins" panose="00000500000000000000" pitchFamily="2" charset="0"/>
                          <a:cs typeface="Poppins" panose="00000500000000000000" pitchFamily="2" charset="0"/>
                        </a:rPr>
                        <a:t>otomatis</a:t>
                      </a:r>
                      <a:r>
                        <a:rPr lang="en-US" sz="1400" dirty="0">
                          <a:latin typeface="Poppins" panose="00000500000000000000" pitchFamily="2" charset="0"/>
                          <a:cs typeface="Poppins" panose="00000500000000000000" pitchFamily="2" charset="0"/>
                        </a:rPr>
                        <a:t>), username, password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400">
                          <a:latin typeface="Poppins" panose="00000500000000000000" pitchFamily="2" charset="0"/>
                          <a:cs typeface="Poppins" panose="00000500000000000000" pitchFamily="2" charset="0"/>
                        </a:rPr>
                        <a:t>- Boot method untuk generate UUID otomatis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dirty="0">
                          <a:latin typeface="Poppins" panose="00000500000000000000" pitchFamily="2" charset="0"/>
                          <a:cs typeface="Poppins" panose="00000500000000000000" pitchFamily="2" charset="0"/>
                        </a:rPr>
                        <a:t>$admin1 = new Admin()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260111"/>
                  </a:ext>
                </a:extLst>
              </a:tr>
            </a:tbl>
          </a:graphicData>
        </a:graphic>
      </p:graphicFrame>
    </p:spTree>
    <p:extLst>
      <p:ext uri="{BB962C8B-B14F-4D97-AF65-F5344CB8AC3E}">
        <p14:creationId xmlns:p14="http://schemas.microsoft.com/office/powerpoint/2010/main" val="315239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0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2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16700250" y="-840172"/>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14318986"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18986" y="5799262"/>
            <a:ext cx="787400" cy="787400"/>
          </a:xfrm>
          <a:prstGeom prst="rect">
            <a:avLst/>
          </a:prstGeom>
        </p:spPr>
      </p:pic>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0358"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08860" y="-1341573"/>
            <a:ext cx="1118357" cy="1118357"/>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700000">
            <a:off x="10125644" y="5165426"/>
            <a:ext cx="3019159" cy="3019159"/>
          </a:xfrm>
          <a:prstGeom prst="rect">
            <a:avLst/>
          </a:prstGeom>
        </p:spPr>
      </p:pic>
      <p:pic>
        <p:nvPicPr>
          <p:cNvPr id="14" name="Picture 13">
            <a:extLst>
              <a:ext uri="{FF2B5EF4-FFF2-40B4-BE49-F238E27FC236}">
                <a16:creationId xmlns:a16="http://schemas.microsoft.com/office/drawing/2014/main" id="{F898F197-4431-E6D3-78FD-7D6A71A76D2F}"/>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100000"/>
                    </a14:imgEffect>
                  </a14:imgLayer>
                </a14:imgProps>
              </a:ext>
            </a:extLst>
          </a:blip>
          <a:stretch>
            <a:fillRect/>
          </a:stretch>
        </p:blipFill>
        <p:spPr>
          <a:xfrm>
            <a:off x="7947581" y="-2301900"/>
            <a:ext cx="3677584" cy="3677584"/>
          </a:xfrm>
          <a:prstGeom prst="rect">
            <a:avLst/>
          </a:prstGeom>
        </p:spPr>
      </p:pic>
      <p:pic>
        <p:nvPicPr>
          <p:cNvPr id="19" name="Picture 18">
            <a:extLst>
              <a:ext uri="{FF2B5EF4-FFF2-40B4-BE49-F238E27FC236}">
                <a16:creationId xmlns:a16="http://schemas.microsoft.com/office/drawing/2014/main" id="{E2EA81BA-7509-DEC0-4002-306E9A29085B}"/>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rot="5400000">
            <a:off x="-499805" y="-469204"/>
            <a:ext cx="1725318" cy="1737511"/>
          </a:xfrm>
          <a:prstGeom prst="rect">
            <a:avLst/>
          </a:prstGeom>
        </p:spPr>
      </p:pic>
      <p:sp>
        <p:nvSpPr>
          <p:cNvPr id="49" name="TextBox 48">
            <a:extLst>
              <a:ext uri="{FF2B5EF4-FFF2-40B4-BE49-F238E27FC236}">
                <a16:creationId xmlns:a16="http://schemas.microsoft.com/office/drawing/2014/main" id="{8EB60CE1-03E8-E54B-417E-5FD803DEE04A}"/>
              </a:ext>
            </a:extLst>
          </p:cNvPr>
          <p:cNvSpPr txBox="1"/>
          <p:nvPr/>
        </p:nvSpPr>
        <p:spPr>
          <a:xfrm>
            <a:off x="1521006" y="373199"/>
            <a:ext cx="2748513"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Kode Program PHP</a:t>
            </a:r>
          </a:p>
        </p:txBody>
      </p:sp>
      <p:sp>
        <p:nvSpPr>
          <p:cNvPr id="51" name="TextBox 50">
            <a:extLst>
              <a:ext uri="{FF2B5EF4-FFF2-40B4-BE49-F238E27FC236}">
                <a16:creationId xmlns:a16="http://schemas.microsoft.com/office/drawing/2014/main" id="{1682977B-2A0D-76A1-CED4-4B7652413271}"/>
              </a:ext>
            </a:extLst>
          </p:cNvPr>
          <p:cNvSpPr txBox="1"/>
          <p:nvPr/>
        </p:nvSpPr>
        <p:spPr>
          <a:xfrm>
            <a:off x="7782368" y="3144851"/>
            <a:ext cx="2827020"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Hasil Program</a:t>
            </a:r>
          </a:p>
        </p:txBody>
      </p:sp>
      <p:pic>
        <p:nvPicPr>
          <p:cNvPr id="53" name="Picture 52">
            <a:extLst>
              <a:ext uri="{FF2B5EF4-FFF2-40B4-BE49-F238E27FC236}">
                <a16:creationId xmlns:a16="http://schemas.microsoft.com/office/drawing/2014/main" id="{3B1BCF41-E51E-EED5-7E5E-B0A95E91B4CF}"/>
              </a:ext>
            </a:extLst>
          </p:cNvPr>
          <p:cNvPicPr>
            <a:picLocks noChangeAspect="1"/>
          </p:cNvPicPr>
          <p:nvPr/>
        </p:nvPicPr>
        <p:blipFill>
          <a:blip r:embed="rId22"/>
          <a:stretch>
            <a:fillRect/>
          </a:stretch>
        </p:blipFill>
        <p:spPr>
          <a:xfrm>
            <a:off x="3861019" y="7415667"/>
            <a:ext cx="5547841" cy="2694666"/>
          </a:xfrm>
          <a:prstGeom prst="rect">
            <a:avLst/>
          </a:prstGeom>
        </p:spPr>
      </p:pic>
      <p:sp>
        <p:nvSpPr>
          <p:cNvPr id="54" name="Star: 4 Points 53">
            <a:extLst>
              <a:ext uri="{FF2B5EF4-FFF2-40B4-BE49-F238E27FC236}">
                <a16:creationId xmlns:a16="http://schemas.microsoft.com/office/drawing/2014/main" id="{177A7A5B-D6DF-2748-96C5-21AAC5300426}"/>
              </a:ext>
            </a:extLst>
          </p:cNvPr>
          <p:cNvSpPr/>
          <p:nvPr/>
        </p:nvSpPr>
        <p:spPr>
          <a:xfrm rot="900000">
            <a:off x="12783769" y="176241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5" name="Star: 4 Points 54">
            <a:extLst>
              <a:ext uri="{FF2B5EF4-FFF2-40B4-BE49-F238E27FC236}">
                <a16:creationId xmlns:a16="http://schemas.microsoft.com/office/drawing/2014/main" id="{3F6A00A8-A987-070F-2E66-BD9DE3A8A401}"/>
              </a:ext>
            </a:extLst>
          </p:cNvPr>
          <p:cNvSpPr/>
          <p:nvPr/>
        </p:nvSpPr>
        <p:spPr>
          <a:xfrm rot="3600000">
            <a:off x="12626189" y="2709947"/>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6" name="Star: 4 Points 55">
            <a:extLst>
              <a:ext uri="{FF2B5EF4-FFF2-40B4-BE49-F238E27FC236}">
                <a16:creationId xmlns:a16="http://schemas.microsoft.com/office/drawing/2014/main" id="{ADCA3282-8ECB-1F88-3526-F75C593E0FCF}"/>
              </a:ext>
            </a:extLst>
          </p:cNvPr>
          <p:cNvSpPr/>
          <p:nvPr/>
        </p:nvSpPr>
        <p:spPr>
          <a:xfrm rot="3600000">
            <a:off x="-489736" y="2784879"/>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7" name="Star: 4 Points 56">
            <a:extLst>
              <a:ext uri="{FF2B5EF4-FFF2-40B4-BE49-F238E27FC236}">
                <a16:creationId xmlns:a16="http://schemas.microsoft.com/office/drawing/2014/main" id="{692C5D7A-59B8-D263-52C6-0F36F639A4F6}"/>
              </a:ext>
            </a:extLst>
          </p:cNvPr>
          <p:cNvSpPr/>
          <p:nvPr/>
        </p:nvSpPr>
        <p:spPr>
          <a:xfrm rot="5400000">
            <a:off x="-929009" y="1780598"/>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8" name="Star: 4 Points 57">
            <a:extLst>
              <a:ext uri="{FF2B5EF4-FFF2-40B4-BE49-F238E27FC236}">
                <a16:creationId xmlns:a16="http://schemas.microsoft.com/office/drawing/2014/main" id="{671B06EC-8EAA-C60C-1715-4E3F5164946C}"/>
              </a:ext>
            </a:extLst>
          </p:cNvPr>
          <p:cNvSpPr/>
          <p:nvPr/>
        </p:nvSpPr>
        <p:spPr>
          <a:xfrm rot="3600000">
            <a:off x="5289567" y="-153652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pic>
        <p:nvPicPr>
          <p:cNvPr id="21" name="Picture 20">
            <a:extLst>
              <a:ext uri="{FF2B5EF4-FFF2-40B4-BE49-F238E27FC236}">
                <a16:creationId xmlns:a16="http://schemas.microsoft.com/office/drawing/2014/main" id="{1430E5F1-689E-7028-55E5-06D61469D908}"/>
              </a:ext>
            </a:extLst>
          </p:cNvPr>
          <p:cNvPicPr>
            <a:picLocks noChangeAspect="1"/>
          </p:cNvPicPr>
          <p:nvPr/>
        </p:nvPicPr>
        <p:blipFill>
          <a:blip r:embed="rId23"/>
          <a:stretch>
            <a:fillRect/>
          </a:stretch>
        </p:blipFill>
        <p:spPr>
          <a:xfrm>
            <a:off x="738048" y="882523"/>
            <a:ext cx="6495871" cy="2155266"/>
          </a:xfrm>
          <a:prstGeom prst="rect">
            <a:avLst/>
          </a:prstGeom>
        </p:spPr>
      </p:pic>
      <p:grpSp>
        <p:nvGrpSpPr>
          <p:cNvPr id="27" name="Group 26">
            <a:extLst>
              <a:ext uri="{FF2B5EF4-FFF2-40B4-BE49-F238E27FC236}">
                <a16:creationId xmlns:a16="http://schemas.microsoft.com/office/drawing/2014/main" id="{3BD25EDE-E8CB-26F6-3EFF-C2564F7548A4}"/>
              </a:ext>
            </a:extLst>
          </p:cNvPr>
          <p:cNvGrpSpPr/>
          <p:nvPr/>
        </p:nvGrpSpPr>
        <p:grpSpPr>
          <a:xfrm>
            <a:off x="1228769" y="271338"/>
            <a:ext cx="521772" cy="521772"/>
            <a:chOff x="5138928" y="286512"/>
            <a:chExt cx="1317369" cy="1317369"/>
          </a:xfrm>
        </p:grpSpPr>
        <p:sp>
          <p:nvSpPr>
            <p:cNvPr id="26" name="Flowchart: Connector 25">
              <a:extLst>
                <a:ext uri="{FF2B5EF4-FFF2-40B4-BE49-F238E27FC236}">
                  <a16:creationId xmlns:a16="http://schemas.microsoft.com/office/drawing/2014/main" id="{330BB9FB-EE36-489A-17BF-DEB9DCBD72C3}"/>
                </a:ext>
              </a:extLst>
            </p:cNvPr>
            <p:cNvSpPr/>
            <p:nvPr/>
          </p:nvSpPr>
          <p:spPr>
            <a:xfrm>
              <a:off x="5138928" y="286512"/>
              <a:ext cx="1317369" cy="1317369"/>
            </a:xfrm>
            <a:prstGeom prst="flowChartConnector">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5" name="Graphic 24">
              <a:extLst>
                <a:ext uri="{FF2B5EF4-FFF2-40B4-BE49-F238E27FC236}">
                  <a16:creationId xmlns:a16="http://schemas.microsoft.com/office/drawing/2014/main" id="{365D93CD-3325-1240-B991-0C2F8B04879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423104" y="570688"/>
              <a:ext cx="749016" cy="749016"/>
            </a:xfrm>
            <a:prstGeom prst="rect">
              <a:avLst/>
            </a:prstGeom>
          </p:spPr>
        </p:pic>
      </p:grpSp>
      <p:pic>
        <p:nvPicPr>
          <p:cNvPr id="33" name="Graphic 32">
            <a:extLst>
              <a:ext uri="{FF2B5EF4-FFF2-40B4-BE49-F238E27FC236}">
                <a16:creationId xmlns:a16="http://schemas.microsoft.com/office/drawing/2014/main" id="{035EC4EF-DC45-0FF2-A0DA-FCC079255F6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82363" y="2902622"/>
            <a:ext cx="889708" cy="889708"/>
          </a:xfrm>
          <a:prstGeom prst="rect">
            <a:avLst/>
          </a:prstGeom>
        </p:spPr>
      </p:pic>
      <p:pic>
        <p:nvPicPr>
          <p:cNvPr id="39" name="Picture 38">
            <a:extLst>
              <a:ext uri="{FF2B5EF4-FFF2-40B4-BE49-F238E27FC236}">
                <a16:creationId xmlns:a16="http://schemas.microsoft.com/office/drawing/2014/main" id="{2A04251C-CB38-1688-D08A-5E8F2CFC901E}"/>
              </a:ext>
            </a:extLst>
          </p:cNvPr>
          <p:cNvPicPr>
            <a:picLocks noChangeAspect="1"/>
          </p:cNvPicPr>
          <p:nvPr/>
        </p:nvPicPr>
        <p:blipFill rotWithShape="1">
          <a:blip r:embed="rId28"/>
          <a:srcRect t="3751"/>
          <a:stretch/>
        </p:blipFill>
        <p:spPr>
          <a:xfrm>
            <a:off x="3531605" y="3596640"/>
            <a:ext cx="5857283" cy="3171130"/>
          </a:xfrm>
          <a:prstGeom prst="rect">
            <a:avLst/>
          </a:prstGeom>
        </p:spPr>
      </p:pic>
    </p:spTree>
    <p:extLst>
      <p:ext uri="{BB962C8B-B14F-4D97-AF65-F5344CB8AC3E}">
        <p14:creationId xmlns:p14="http://schemas.microsoft.com/office/powerpoint/2010/main" val="215003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47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2100467" y="-1826950"/>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524774"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4774" y="5799262"/>
            <a:ext cx="787400" cy="787400"/>
          </a:xfrm>
          <a:prstGeom prst="rect">
            <a:avLst/>
          </a:prstGeom>
        </p:spPr>
      </p:pic>
      <p:grpSp>
        <p:nvGrpSpPr>
          <p:cNvPr id="56" name="Group 55">
            <a:extLst>
              <a:ext uri="{FF2B5EF4-FFF2-40B4-BE49-F238E27FC236}">
                <a16:creationId xmlns:a16="http://schemas.microsoft.com/office/drawing/2014/main" id="{AD8DF8D8-82A8-E6C3-00AE-BBD78B3BE294}"/>
              </a:ext>
            </a:extLst>
          </p:cNvPr>
          <p:cNvGrpSpPr/>
          <p:nvPr/>
        </p:nvGrpSpPr>
        <p:grpSpPr>
          <a:xfrm rot="18900000">
            <a:off x="9503460" y="-1318726"/>
            <a:ext cx="4285525" cy="4285525"/>
            <a:chOff x="9533402" y="-1743209"/>
            <a:chExt cx="4285525" cy="4285525"/>
          </a:xfrm>
        </p:grpSpPr>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33402"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16985" y="-159626"/>
              <a:ext cx="1118357" cy="1118357"/>
            </a:xfrm>
            <a:prstGeom prst="rect">
              <a:avLst/>
            </a:prstGeom>
          </p:spPr>
        </p:pic>
      </p:grpSp>
      <p:pic>
        <p:nvPicPr>
          <p:cNvPr id="6" name="Graphic 5">
            <a:extLst>
              <a:ext uri="{FF2B5EF4-FFF2-40B4-BE49-F238E27FC236}">
                <a16:creationId xmlns:a16="http://schemas.microsoft.com/office/drawing/2014/main" id="{8EF07841-A844-D774-B1A3-B4355464C8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6354" y="6788833"/>
            <a:ext cx="4754489" cy="4754489"/>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4500000">
            <a:off x="19329961" y="4697971"/>
            <a:ext cx="3994385" cy="3994385"/>
          </a:xfrm>
          <a:prstGeom prst="rect">
            <a:avLst/>
          </a:prstGeom>
        </p:spPr>
      </p:pic>
      <p:pic>
        <p:nvPicPr>
          <p:cNvPr id="47" name="Picture 46">
            <a:extLst>
              <a:ext uri="{FF2B5EF4-FFF2-40B4-BE49-F238E27FC236}">
                <a16:creationId xmlns:a16="http://schemas.microsoft.com/office/drawing/2014/main" id="{B6EB8F9C-DE53-9076-1D16-1DE662FC1ABA}"/>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a:off x="-3311373" y="-6396770"/>
            <a:ext cx="1725318" cy="1737511"/>
          </a:xfrm>
          <a:prstGeom prst="rect">
            <a:avLst/>
          </a:prstGeom>
        </p:spPr>
      </p:pic>
      <p:pic>
        <p:nvPicPr>
          <p:cNvPr id="48" name="Picture 47">
            <a:extLst>
              <a:ext uri="{FF2B5EF4-FFF2-40B4-BE49-F238E27FC236}">
                <a16:creationId xmlns:a16="http://schemas.microsoft.com/office/drawing/2014/main" id="{33080CC0-97CF-63A6-ACBA-4D49A6A1209D}"/>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100000"/>
                    </a14:imgEffect>
                  </a14:imgLayer>
                </a14:imgProps>
              </a:ext>
            </a:extLst>
          </a:blip>
          <a:stretch>
            <a:fillRect/>
          </a:stretch>
        </p:blipFill>
        <p:spPr>
          <a:xfrm>
            <a:off x="-3424847" y="6744446"/>
            <a:ext cx="3677584" cy="3677584"/>
          </a:xfrm>
          <a:prstGeom prst="rect">
            <a:avLst/>
          </a:prstGeom>
        </p:spPr>
      </p:pic>
      <p:sp>
        <p:nvSpPr>
          <p:cNvPr id="49" name="TextBox 48">
            <a:extLst>
              <a:ext uri="{FF2B5EF4-FFF2-40B4-BE49-F238E27FC236}">
                <a16:creationId xmlns:a16="http://schemas.microsoft.com/office/drawing/2014/main" id="{65D6E143-FBE2-52CC-3D6C-0ABCD8815D67}"/>
              </a:ext>
            </a:extLst>
          </p:cNvPr>
          <p:cNvSpPr txBox="1"/>
          <p:nvPr/>
        </p:nvSpPr>
        <p:spPr>
          <a:xfrm>
            <a:off x="15649421" y="1020161"/>
            <a:ext cx="2748513" cy="369332"/>
          </a:xfrm>
          <a:prstGeom prst="rect">
            <a:avLst/>
          </a:prstGeom>
          <a:noFill/>
        </p:spPr>
        <p:txBody>
          <a:bodyPr wrap="square">
            <a:spAutoFit/>
          </a:bodyPr>
          <a:lstStyle/>
          <a:p>
            <a:r>
              <a:rPr lang="en-ID" b="1" dirty="0">
                <a:ln>
                  <a:solidFill>
                    <a:schemeClr val="tx1"/>
                  </a:solidFill>
                </a:ln>
                <a:solidFill>
                  <a:sysClr val="windowText" lastClr="000000"/>
                </a:solidFill>
                <a:latin typeface="Poppins" panose="00000500000000000000" pitchFamily="2" charset="0"/>
                <a:cs typeface="Poppins" panose="00000500000000000000" pitchFamily="2" charset="0"/>
              </a:rPr>
              <a:t>PROJECT DESCRIPTION</a:t>
            </a:r>
          </a:p>
        </p:txBody>
      </p:sp>
      <p:pic>
        <p:nvPicPr>
          <p:cNvPr id="50" name="Graphic 49">
            <a:extLst>
              <a:ext uri="{FF2B5EF4-FFF2-40B4-BE49-F238E27FC236}">
                <a16:creationId xmlns:a16="http://schemas.microsoft.com/office/drawing/2014/main" id="{03BF5C81-9E1F-16CC-412F-FA5DFB5EFE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558874" y="1482500"/>
            <a:ext cx="1050863" cy="1050863"/>
          </a:xfrm>
          <a:prstGeom prst="rect">
            <a:avLst/>
          </a:prstGeom>
        </p:spPr>
      </p:pic>
      <p:sp>
        <p:nvSpPr>
          <p:cNvPr id="51" name="TextBox 50">
            <a:extLst>
              <a:ext uri="{FF2B5EF4-FFF2-40B4-BE49-F238E27FC236}">
                <a16:creationId xmlns:a16="http://schemas.microsoft.com/office/drawing/2014/main" id="{D5A01BE0-427E-B867-235A-8B64D3D193CA}"/>
              </a:ext>
            </a:extLst>
          </p:cNvPr>
          <p:cNvSpPr txBox="1"/>
          <p:nvPr/>
        </p:nvSpPr>
        <p:spPr>
          <a:xfrm>
            <a:off x="14126020" y="2622795"/>
            <a:ext cx="5552353" cy="1815882"/>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 application designed to simplify academic schedule management and collaboration between admins, staff, teachers, and students in schools. The project aims to improve the efficiency of managing academic schedules, assignments, and activities, as well as facilitate communication and collaboration between users. </a:t>
            </a:r>
            <a:endParaRPr lang="en-ID" sz="1600" dirty="0">
              <a:latin typeface="Poppins" panose="00000500000000000000" pitchFamily="2" charset="0"/>
              <a:cs typeface="Poppins" panose="00000500000000000000" pitchFamily="2" charset="0"/>
            </a:endParaRPr>
          </a:p>
        </p:txBody>
      </p:sp>
      <p:sp>
        <p:nvSpPr>
          <p:cNvPr id="52" name="TextBox 51">
            <a:extLst>
              <a:ext uri="{FF2B5EF4-FFF2-40B4-BE49-F238E27FC236}">
                <a16:creationId xmlns:a16="http://schemas.microsoft.com/office/drawing/2014/main" id="{FE39D56B-9F5A-6756-4DB4-1446FCD16DA2}"/>
              </a:ext>
            </a:extLst>
          </p:cNvPr>
          <p:cNvSpPr txBox="1"/>
          <p:nvPr/>
        </p:nvSpPr>
        <p:spPr>
          <a:xfrm>
            <a:off x="22025868" y="2161197"/>
            <a:ext cx="2827020" cy="369332"/>
          </a:xfrm>
          <a:prstGeom prst="rect">
            <a:avLst/>
          </a:prstGeom>
          <a:noFill/>
        </p:spPr>
        <p:txBody>
          <a:bodyPr wrap="square">
            <a:spAutoFit/>
          </a:bodyPr>
          <a:lstStyle/>
          <a:p>
            <a:r>
              <a:rPr lang="en-ID" b="1" dirty="0">
                <a:ln>
                  <a:solidFill>
                    <a:schemeClr val="tx1"/>
                  </a:solidFill>
                </a:ln>
                <a:solidFill>
                  <a:sysClr val="windowText" lastClr="000000"/>
                </a:solidFill>
                <a:latin typeface="Poppins" panose="00000500000000000000" pitchFamily="2" charset="0"/>
                <a:cs typeface="Poppins" panose="00000500000000000000" pitchFamily="2" charset="0"/>
              </a:rPr>
              <a:t>GENERAL DESCRIPTION</a:t>
            </a:r>
          </a:p>
        </p:txBody>
      </p:sp>
      <p:pic>
        <p:nvPicPr>
          <p:cNvPr id="53" name="Graphic 52">
            <a:extLst>
              <a:ext uri="{FF2B5EF4-FFF2-40B4-BE49-F238E27FC236}">
                <a16:creationId xmlns:a16="http://schemas.microsoft.com/office/drawing/2014/main" id="{60FA310F-F640-A23C-E27E-33E542E8C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917751" y="2650035"/>
            <a:ext cx="1043256" cy="1043256"/>
          </a:xfrm>
          <a:prstGeom prst="rect">
            <a:avLst/>
          </a:prstGeom>
        </p:spPr>
      </p:pic>
      <p:sp>
        <p:nvSpPr>
          <p:cNvPr id="54" name="TextBox 53">
            <a:extLst>
              <a:ext uri="{FF2B5EF4-FFF2-40B4-BE49-F238E27FC236}">
                <a16:creationId xmlns:a16="http://schemas.microsoft.com/office/drawing/2014/main" id="{023133FC-F7A6-A949-D2AE-90BDD989FE49}"/>
              </a:ext>
            </a:extLst>
          </p:cNvPr>
          <p:cNvSpPr txBox="1"/>
          <p:nvPr/>
        </p:nvSpPr>
        <p:spPr>
          <a:xfrm>
            <a:off x="20663202" y="3932303"/>
            <a:ext cx="5552353" cy="1569660"/>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web-based application designed to facilitate schedule management and academic collaboration in a school environment. This application provides various features that allow admins, staff, teachers, and students to interact according to their roles in the system. </a:t>
            </a:r>
          </a:p>
        </p:txBody>
      </p:sp>
      <p:sp>
        <p:nvSpPr>
          <p:cNvPr id="20" name="TextBox 19">
            <a:extLst>
              <a:ext uri="{FF2B5EF4-FFF2-40B4-BE49-F238E27FC236}">
                <a16:creationId xmlns:a16="http://schemas.microsoft.com/office/drawing/2014/main" id="{68DA47B4-3007-0AD4-20C8-10D2FF0D8446}"/>
              </a:ext>
            </a:extLst>
          </p:cNvPr>
          <p:cNvSpPr txBox="1"/>
          <p:nvPr/>
        </p:nvSpPr>
        <p:spPr>
          <a:xfrm>
            <a:off x="4668520" y="366465"/>
            <a:ext cx="285496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Class Staff</a:t>
            </a:r>
          </a:p>
        </p:txBody>
      </p:sp>
      <p:graphicFrame>
        <p:nvGraphicFramePr>
          <p:cNvPr id="26" name="Table 25">
            <a:extLst>
              <a:ext uri="{FF2B5EF4-FFF2-40B4-BE49-F238E27FC236}">
                <a16:creationId xmlns:a16="http://schemas.microsoft.com/office/drawing/2014/main" id="{1743870F-13FE-7D43-C547-EF817B8703A1}"/>
              </a:ext>
            </a:extLst>
          </p:cNvPr>
          <p:cNvGraphicFramePr>
            <a:graphicFrameLocks noGrp="1"/>
          </p:cNvGraphicFramePr>
          <p:nvPr>
            <p:extLst>
              <p:ext uri="{D42A27DB-BD31-4B8C-83A1-F6EECF244321}">
                <p14:modId xmlns:p14="http://schemas.microsoft.com/office/powerpoint/2010/main" val="2050590399"/>
              </p:ext>
            </p:extLst>
          </p:nvPr>
        </p:nvGraphicFramePr>
        <p:xfrm>
          <a:off x="5104415" y="2530529"/>
          <a:ext cx="6777675" cy="1676400"/>
        </p:xfrm>
        <a:graphic>
          <a:graphicData uri="http://schemas.openxmlformats.org/drawingml/2006/table">
            <a:tbl>
              <a:tblPr/>
              <a:tblGrid>
                <a:gridCol w="927184">
                  <a:extLst>
                    <a:ext uri="{9D8B030D-6E8A-4147-A177-3AD203B41FA5}">
                      <a16:colId xmlns:a16="http://schemas.microsoft.com/office/drawing/2014/main" val="659848846"/>
                    </a:ext>
                  </a:extLst>
                </a:gridCol>
                <a:gridCol w="1778616">
                  <a:extLst>
                    <a:ext uri="{9D8B030D-6E8A-4147-A177-3AD203B41FA5}">
                      <a16:colId xmlns:a16="http://schemas.microsoft.com/office/drawing/2014/main" val="4099276014"/>
                    </a:ext>
                  </a:extLst>
                </a:gridCol>
                <a:gridCol w="2029259">
                  <a:extLst>
                    <a:ext uri="{9D8B030D-6E8A-4147-A177-3AD203B41FA5}">
                      <a16:colId xmlns:a16="http://schemas.microsoft.com/office/drawing/2014/main" val="2983687745"/>
                    </a:ext>
                  </a:extLst>
                </a:gridCol>
                <a:gridCol w="2042616">
                  <a:extLst>
                    <a:ext uri="{9D8B030D-6E8A-4147-A177-3AD203B41FA5}">
                      <a16:colId xmlns:a16="http://schemas.microsoft.com/office/drawing/2014/main" val="2535124567"/>
                    </a:ext>
                  </a:extLst>
                </a:gridCol>
              </a:tblGrid>
              <a:tr h="206095">
                <a:tc>
                  <a:txBody>
                    <a:bodyPr/>
                    <a:lstStyle/>
                    <a:p>
                      <a:r>
                        <a:rPr lang="en-ID" sz="1400" b="1" dirty="0">
                          <a:latin typeface="Poppins" panose="00000500000000000000" pitchFamily="2" charset="0"/>
                          <a:cs typeface="Poppins" panose="00000500000000000000" pitchFamily="2" charset="0"/>
                        </a:rPr>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400" b="1" dirty="0">
                          <a:latin typeface="Poppins" panose="00000500000000000000" pitchFamily="2" charset="0"/>
                          <a:cs typeface="Poppins" panose="00000500000000000000" pitchFamily="2" charset="0"/>
                        </a:rPr>
                        <a:t>Property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a:latin typeface="Poppins" panose="00000500000000000000" pitchFamily="2" charset="0"/>
                          <a:cs typeface="Poppins" panose="00000500000000000000" pitchFamily="2"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err="1">
                          <a:latin typeface="Poppins" panose="00000500000000000000" pitchFamily="2" charset="0"/>
                          <a:cs typeface="Poppins" panose="00000500000000000000" pitchFamily="2" charset="0"/>
                        </a:rPr>
                        <a:t>Objek</a:t>
                      </a:r>
                      <a:endParaRPr lang="en-ID" sz="1400" b="1"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190047"/>
                  </a:ext>
                </a:extLst>
              </a:tr>
              <a:tr h="927425">
                <a:tc>
                  <a:txBody>
                    <a:bodyPr/>
                    <a:lstStyle/>
                    <a:p>
                      <a:r>
                        <a:rPr lang="en-ID" sz="1400" dirty="0">
                          <a:latin typeface="Poppins" panose="00000500000000000000" pitchFamily="2" charset="0"/>
                          <a:cs typeface="Poppins" panose="00000500000000000000" pitchFamily="2" charset="0"/>
                        </a:rPr>
                        <a:t>Staff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Poppins" panose="00000500000000000000" pitchFamily="2" charset="0"/>
                          <a:cs typeface="Poppins" panose="00000500000000000000" pitchFamily="2" charset="0"/>
                        </a:rPr>
                        <a:t>uuid</a:t>
                      </a:r>
                      <a:r>
                        <a:rPr lang="en-US" sz="1400" dirty="0">
                          <a:latin typeface="Poppins" panose="00000500000000000000" pitchFamily="2" charset="0"/>
                          <a:cs typeface="Poppins" panose="00000500000000000000" pitchFamily="2" charset="0"/>
                        </a:rPr>
                        <a:t>, email, </a:t>
                      </a:r>
                      <a:r>
                        <a:rPr lang="en-US" sz="1400" dirty="0" err="1">
                          <a:latin typeface="Poppins" panose="00000500000000000000" pitchFamily="2" charset="0"/>
                          <a:cs typeface="Poppins" panose="00000500000000000000" pitchFamily="2" charset="0"/>
                        </a:rPr>
                        <a:t>instance_name</a:t>
                      </a:r>
                      <a:r>
                        <a:rPr lang="en-US" sz="1400" dirty="0">
                          <a:latin typeface="Poppins" panose="00000500000000000000" pitchFamily="2" charset="0"/>
                          <a:cs typeface="Poppins" panose="00000500000000000000" pitchFamily="2" charset="0"/>
                        </a:rPr>
                        <a:t>, password, </a:t>
                      </a:r>
                      <a:r>
                        <a:rPr lang="en-US" sz="1400" dirty="0" err="1">
                          <a:latin typeface="Poppins" panose="00000500000000000000" pitchFamily="2" charset="0"/>
                          <a:cs typeface="Poppins" panose="00000500000000000000" pitchFamily="2" charset="0"/>
                        </a:rPr>
                        <a:t>phone_no</a:t>
                      </a:r>
                      <a:r>
                        <a:rPr lang="en-US" sz="1400" dirty="0">
                          <a:latin typeface="Poppins" panose="00000500000000000000" pitchFamily="2" charset="0"/>
                          <a:cs typeface="Poppins" panose="00000500000000000000" pitchFamily="2" charset="0"/>
                        </a:rPr>
                        <a:t>, address, </a:t>
                      </a:r>
                      <a:r>
                        <a:rPr lang="en-US" sz="1400" dirty="0" err="1">
                          <a:latin typeface="Poppins" panose="00000500000000000000" pitchFamily="2" charset="0"/>
                          <a:cs typeface="Poppins" panose="00000500000000000000" pitchFamily="2" charset="0"/>
                        </a:rPr>
                        <a:t>folder_name</a:t>
                      </a:r>
                      <a:endParaRPr lang="en-US"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dirty="0">
                          <a:latin typeface="Poppins" panose="00000500000000000000" pitchFamily="2" charset="0"/>
                          <a:cs typeface="Poppins" panose="00000500000000000000" pitchFamily="2" charset="0"/>
                        </a:rPr>
                        <a:t>user(), group() → </a:t>
                      </a:r>
                      <a:r>
                        <a:rPr lang="en-ID" sz="1400" dirty="0" err="1">
                          <a:latin typeface="Poppins" panose="00000500000000000000" pitchFamily="2" charset="0"/>
                          <a:cs typeface="Poppins" panose="00000500000000000000" pitchFamily="2" charset="0"/>
                        </a:rPr>
                        <a:t>relasi</a:t>
                      </a:r>
                      <a:r>
                        <a:rPr lang="en-ID" sz="1400" dirty="0">
                          <a:latin typeface="Poppins" panose="00000500000000000000" pitchFamily="2" charset="0"/>
                          <a:cs typeface="Poppins" panose="00000500000000000000" pitchFamily="2" charset="0"/>
                        </a:rPr>
                        <a:t> </a:t>
                      </a:r>
                      <a:r>
                        <a:rPr lang="en-ID" sz="1400" dirty="0" err="1">
                          <a:latin typeface="Poppins" panose="00000500000000000000" pitchFamily="2" charset="0"/>
                          <a:cs typeface="Poppins" panose="00000500000000000000" pitchFamily="2" charset="0"/>
                        </a:rPr>
                        <a:t>ke</a:t>
                      </a:r>
                      <a:r>
                        <a:rPr lang="en-ID" sz="1400" dirty="0">
                          <a:latin typeface="Poppins" panose="00000500000000000000" pitchFamily="2" charset="0"/>
                          <a:cs typeface="Poppins" panose="00000500000000000000" pitchFamily="2" charset="0"/>
                        </a:rPr>
                        <a:t> model lain </a:t>
                      </a:r>
                      <a:r>
                        <a:rPr lang="en-ID" sz="1400" dirty="0" err="1">
                          <a:latin typeface="Poppins" panose="00000500000000000000" pitchFamily="2" charset="0"/>
                          <a:cs typeface="Poppins" panose="00000500000000000000" pitchFamily="2" charset="0"/>
                        </a:rPr>
                        <a:t>menggunakan</a:t>
                      </a:r>
                      <a:r>
                        <a:rPr lang="en-ID" sz="1400" dirty="0">
                          <a:latin typeface="Poppins" panose="00000500000000000000" pitchFamily="2" charset="0"/>
                          <a:cs typeface="Poppins" panose="00000500000000000000" pitchFamily="2" charset="0"/>
                        </a:rPr>
                        <a:t> Eloquent</a:t>
                      </a:r>
                      <a:endParaRPr lang="nl-NL"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Poppins" panose="00000500000000000000" pitchFamily="2" charset="0"/>
                          <a:cs typeface="Poppins" panose="00000500000000000000" pitchFamily="2" charset="0"/>
                        </a:rPr>
                        <a:t>$staff = Staff::find($id) (</a:t>
                      </a:r>
                      <a:r>
                        <a:rPr lang="en-US" sz="1400" dirty="0" err="1">
                          <a:latin typeface="Poppins" panose="00000500000000000000" pitchFamily="2" charset="0"/>
                          <a:cs typeface="Poppins" panose="00000500000000000000" pitchFamily="2" charset="0"/>
                        </a:rPr>
                        <a:t>digunakan</a:t>
                      </a:r>
                      <a:r>
                        <a:rPr lang="en-US" sz="1400" dirty="0">
                          <a:latin typeface="Poppins" panose="00000500000000000000" pitchFamily="2" charset="0"/>
                          <a:cs typeface="Poppins" panose="00000500000000000000" pitchFamily="2" charset="0"/>
                        </a:rPr>
                        <a:t> di controller </a:t>
                      </a:r>
                      <a:r>
                        <a:rPr lang="en-US" sz="1400" dirty="0" err="1">
                          <a:latin typeface="Poppins" panose="00000500000000000000" pitchFamily="2" charset="0"/>
                          <a:cs typeface="Poppins" panose="00000500000000000000" pitchFamily="2" charset="0"/>
                        </a:rPr>
                        <a:t>untuk</a:t>
                      </a:r>
                      <a:r>
                        <a:rPr lang="en-US" sz="1400" dirty="0">
                          <a:latin typeface="Poppins" panose="00000500000000000000" pitchFamily="2" charset="0"/>
                          <a:cs typeface="Poppins" panose="00000500000000000000" pitchFamily="2" charset="0"/>
                        </a:rPr>
                        <a:t> dashboard)</a:t>
                      </a:r>
                      <a:endParaRPr lang="en-ID"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260111"/>
                  </a:ext>
                </a:extLst>
              </a:tr>
            </a:tbl>
          </a:graphicData>
        </a:graphic>
      </p:graphicFrame>
      <p:pic>
        <p:nvPicPr>
          <p:cNvPr id="5" name="Picture 4">
            <a:extLst>
              <a:ext uri="{FF2B5EF4-FFF2-40B4-BE49-F238E27FC236}">
                <a16:creationId xmlns:a16="http://schemas.microsoft.com/office/drawing/2014/main" id="{83F71260-E4D7-ACFE-7AD2-C5BB838B8EA1}"/>
              </a:ext>
            </a:extLst>
          </p:cNvPr>
          <p:cNvPicPr>
            <a:picLocks noChangeAspect="1"/>
          </p:cNvPicPr>
          <p:nvPr/>
        </p:nvPicPr>
        <p:blipFill>
          <a:blip r:embed="rId28"/>
          <a:stretch>
            <a:fillRect/>
          </a:stretch>
        </p:blipFill>
        <p:spPr>
          <a:xfrm>
            <a:off x="507099" y="1574838"/>
            <a:ext cx="4479613" cy="3898380"/>
          </a:xfrm>
          <a:prstGeom prst="rect">
            <a:avLst/>
          </a:prstGeom>
        </p:spPr>
      </p:pic>
    </p:spTree>
    <p:extLst>
      <p:ext uri="{BB962C8B-B14F-4D97-AF65-F5344CB8AC3E}">
        <p14:creationId xmlns:p14="http://schemas.microsoft.com/office/powerpoint/2010/main" val="400333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0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2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16700250" y="-840172"/>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14318986"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18986" y="5799262"/>
            <a:ext cx="787400" cy="787400"/>
          </a:xfrm>
          <a:prstGeom prst="rect">
            <a:avLst/>
          </a:prstGeom>
        </p:spPr>
      </p:pic>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0358"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08860" y="-1341573"/>
            <a:ext cx="1118357" cy="1118357"/>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700000">
            <a:off x="10125644" y="5165426"/>
            <a:ext cx="3019159" cy="3019159"/>
          </a:xfrm>
          <a:prstGeom prst="rect">
            <a:avLst/>
          </a:prstGeom>
        </p:spPr>
      </p:pic>
      <p:pic>
        <p:nvPicPr>
          <p:cNvPr id="14" name="Picture 13">
            <a:extLst>
              <a:ext uri="{FF2B5EF4-FFF2-40B4-BE49-F238E27FC236}">
                <a16:creationId xmlns:a16="http://schemas.microsoft.com/office/drawing/2014/main" id="{F898F197-4431-E6D3-78FD-7D6A71A76D2F}"/>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100000"/>
                    </a14:imgEffect>
                  </a14:imgLayer>
                </a14:imgProps>
              </a:ext>
            </a:extLst>
          </a:blip>
          <a:stretch>
            <a:fillRect/>
          </a:stretch>
        </p:blipFill>
        <p:spPr>
          <a:xfrm>
            <a:off x="7947581" y="-2301900"/>
            <a:ext cx="3677584" cy="3677584"/>
          </a:xfrm>
          <a:prstGeom prst="rect">
            <a:avLst/>
          </a:prstGeom>
        </p:spPr>
      </p:pic>
      <p:pic>
        <p:nvPicPr>
          <p:cNvPr id="19" name="Picture 18">
            <a:extLst>
              <a:ext uri="{FF2B5EF4-FFF2-40B4-BE49-F238E27FC236}">
                <a16:creationId xmlns:a16="http://schemas.microsoft.com/office/drawing/2014/main" id="{E2EA81BA-7509-DEC0-4002-306E9A29085B}"/>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rot="5400000">
            <a:off x="-499805" y="-469204"/>
            <a:ext cx="1725318" cy="1737511"/>
          </a:xfrm>
          <a:prstGeom prst="rect">
            <a:avLst/>
          </a:prstGeom>
        </p:spPr>
      </p:pic>
      <p:sp>
        <p:nvSpPr>
          <p:cNvPr id="49" name="TextBox 48">
            <a:extLst>
              <a:ext uri="{FF2B5EF4-FFF2-40B4-BE49-F238E27FC236}">
                <a16:creationId xmlns:a16="http://schemas.microsoft.com/office/drawing/2014/main" id="{8EB60CE1-03E8-E54B-417E-5FD803DEE04A}"/>
              </a:ext>
            </a:extLst>
          </p:cNvPr>
          <p:cNvSpPr txBox="1"/>
          <p:nvPr/>
        </p:nvSpPr>
        <p:spPr>
          <a:xfrm>
            <a:off x="1588673" y="1501176"/>
            <a:ext cx="2748513"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Kode Program PHP</a:t>
            </a:r>
          </a:p>
        </p:txBody>
      </p:sp>
      <p:sp>
        <p:nvSpPr>
          <p:cNvPr id="51" name="TextBox 50">
            <a:extLst>
              <a:ext uri="{FF2B5EF4-FFF2-40B4-BE49-F238E27FC236}">
                <a16:creationId xmlns:a16="http://schemas.microsoft.com/office/drawing/2014/main" id="{1682977B-2A0D-76A1-CED4-4B7652413271}"/>
              </a:ext>
            </a:extLst>
          </p:cNvPr>
          <p:cNvSpPr txBox="1"/>
          <p:nvPr/>
        </p:nvSpPr>
        <p:spPr>
          <a:xfrm>
            <a:off x="7933655" y="1475535"/>
            <a:ext cx="2827020"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Hasil Program</a:t>
            </a:r>
          </a:p>
        </p:txBody>
      </p:sp>
      <p:pic>
        <p:nvPicPr>
          <p:cNvPr id="53" name="Picture 52">
            <a:extLst>
              <a:ext uri="{FF2B5EF4-FFF2-40B4-BE49-F238E27FC236}">
                <a16:creationId xmlns:a16="http://schemas.microsoft.com/office/drawing/2014/main" id="{3B1BCF41-E51E-EED5-7E5E-B0A95E91B4CF}"/>
              </a:ext>
            </a:extLst>
          </p:cNvPr>
          <p:cNvPicPr>
            <a:picLocks noChangeAspect="1"/>
          </p:cNvPicPr>
          <p:nvPr/>
        </p:nvPicPr>
        <p:blipFill>
          <a:blip r:embed="rId22"/>
          <a:stretch>
            <a:fillRect/>
          </a:stretch>
        </p:blipFill>
        <p:spPr>
          <a:xfrm>
            <a:off x="3861019" y="7415667"/>
            <a:ext cx="5547841" cy="2694666"/>
          </a:xfrm>
          <a:prstGeom prst="rect">
            <a:avLst/>
          </a:prstGeom>
        </p:spPr>
      </p:pic>
      <p:sp>
        <p:nvSpPr>
          <p:cNvPr id="54" name="Star: 4 Points 53">
            <a:extLst>
              <a:ext uri="{FF2B5EF4-FFF2-40B4-BE49-F238E27FC236}">
                <a16:creationId xmlns:a16="http://schemas.microsoft.com/office/drawing/2014/main" id="{177A7A5B-D6DF-2748-96C5-21AAC5300426}"/>
              </a:ext>
            </a:extLst>
          </p:cNvPr>
          <p:cNvSpPr/>
          <p:nvPr/>
        </p:nvSpPr>
        <p:spPr>
          <a:xfrm rot="900000">
            <a:off x="12783769" y="176241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5" name="Star: 4 Points 54">
            <a:extLst>
              <a:ext uri="{FF2B5EF4-FFF2-40B4-BE49-F238E27FC236}">
                <a16:creationId xmlns:a16="http://schemas.microsoft.com/office/drawing/2014/main" id="{3F6A00A8-A987-070F-2E66-BD9DE3A8A401}"/>
              </a:ext>
            </a:extLst>
          </p:cNvPr>
          <p:cNvSpPr/>
          <p:nvPr/>
        </p:nvSpPr>
        <p:spPr>
          <a:xfrm rot="3600000">
            <a:off x="12626189" y="2709947"/>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6" name="Star: 4 Points 55">
            <a:extLst>
              <a:ext uri="{FF2B5EF4-FFF2-40B4-BE49-F238E27FC236}">
                <a16:creationId xmlns:a16="http://schemas.microsoft.com/office/drawing/2014/main" id="{ADCA3282-8ECB-1F88-3526-F75C593E0FCF}"/>
              </a:ext>
            </a:extLst>
          </p:cNvPr>
          <p:cNvSpPr/>
          <p:nvPr/>
        </p:nvSpPr>
        <p:spPr>
          <a:xfrm rot="3600000">
            <a:off x="-489736" y="2784879"/>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7" name="Star: 4 Points 56">
            <a:extLst>
              <a:ext uri="{FF2B5EF4-FFF2-40B4-BE49-F238E27FC236}">
                <a16:creationId xmlns:a16="http://schemas.microsoft.com/office/drawing/2014/main" id="{692C5D7A-59B8-D263-52C6-0F36F639A4F6}"/>
              </a:ext>
            </a:extLst>
          </p:cNvPr>
          <p:cNvSpPr/>
          <p:nvPr/>
        </p:nvSpPr>
        <p:spPr>
          <a:xfrm rot="5400000">
            <a:off x="-929009" y="1780598"/>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8" name="Star: 4 Points 57">
            <a:extLst>
              <a:ext uri="{FF2B5EF4-FFF2-40B4-BE49-F238E27FC236}">
                <a16:creationId xmlns:a16="http://schemas.microsoft.com/office/drawing/2014/main" id="{671B06EC-8EAA-C60C-1715-4E3F5164946C}"/>
              </a:ext>
            </a:extLst>
          </p:cNvPr>
          <p:cNvSpPr/>
          <p:nvPr/>
        </p:nvSpPr>
        <p:spPr>
          <a:xfrm rot="3600000">
            <a:off x="5289567" y="-153652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grpSp>
        <p:nvGrpSpPr>
          <p:cNvPr id="27" name="Group 26">
            <a:extLst>
              <a:ext uri="{FF2B5EF4-FFF2-40B4-BE49-F238E27FC236}">
                <a16:creationId xmlns:a16="http://schemas.microsoft.com/office/drawing/2014/main" id="{3BD25EDE-E8CB-26F6-3EFF-C2564F7548A4}"/>
              </a:ext>
            </a:extLst>
          </p:cNvPr>
          <p:cNvGrpSpPr/>
          <p:nvPr/>
        </p:nvGrpSpPr>
        <p:grpSpPr>
          <a:xfrm>
            <a:off x="1296436" y="1399315"/>
            <a:ext cx="521772" cy="521772"/>
            <a:chOff x="5138928" y="286512"/>
            <a:chExt cx="1317369" cy="1317369"/>
          </a:xfrm>
        </p:grpSpPr>
        <p:sp>
          <p:nvSpPr>
            <p:cNvPr id="26" name="Flowchart: Connector 25">
              <a:extLst>
                <a:ext uri="{FF2B5EF4-FFF2-40B4-BE49-F238E27FC236}">
                  <a16:creationId xmlns:a16="http://schemas.microsoft.com/office/drawing/2014/main" id="{330BB9FB-EE36-489A-17BF-DEB9DCBD72C3}"/>
                </a:ext>
              </a:extLst>
            </p:cNvPr>
            <p:cNvSpPr/>
            <p:nvPr/>
          </p:nvSpPr>
          <p:spPr>
            <a:xfrm>
              <a:off x="5138928" y="286512"/>
              <a:ext cx="1317369" cy="1317369"/>
            </a:xfrm>
            <a:prstGeom prst="flowChartConnector">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5" name="Graphic 24">
              <a:extLst>
                <a:ext uri="{FF2B5EF4-FFF2-40B4-BE49-F238E27FC236}">
                  <a16:creationId xmlns:a16="http://schemas.microsoft.com/office/drawing/2014/main" id="{365D93CD-3325-1240-B991-0C2F8B04879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423104" y="570688"/>
              <a:ext cx="749016" cy="749016"/>
            </a:xfrm>
            <a:prstGeom prst="rect">
              <a:avLst/>
            </a:prstGeom>
          </p:spPr>
        </p:pic>
      </p:grpSp>
      <p:pic>
        <p:nvPicPr>
          <p:cNvPr id="33" name="Graphic 32">
            <a:extLst>
              <a:ext uri="{FF2B5EF4-FFF2-40B4-BE49-F238E27FC236}">
                <a16:creationId xmlns:a16="http://schemas.microsoft.com/office/drawing/2014/main" id="{035EC4EF-DC45-0FF2-A0DA-FCC079255F6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19983" y="1232598"/>
            <a:ext cx="814196" cy="814196"/>
          </a:xfrm>
          <a:prstGeom prst="rect">
            <a:avLst/>
          </a:prstGeom>
        </p:spPr>
      </p:pic>
      <p:pic>
        <p:nvPicPr>
          <p:cNvPr id="5" name="Picture 4">
            <a:extLst>
              <a:ext uri="{FF2B5EF4-FFF2-40B4-BE49-F238E27FC236}">
                <a16:creationId xmlns:a16="http://schemas.microsoft.com/office/drawing/2014/main" id="{DB22EC4F-3B53-1A4E-0F70-240FC76299C8}"/>
              </a:ext>
            </a:extLst>
          </p:cNvPr>
          <p:cNvPicPr>
            <a:picLocks noChangeAspect="1"/>
          </p:cNvPicPr>
          <p:nvPr/>
        </p:nvPicPr>
        <p:blipFill>
          <a:blip r:embed="rId27"/>
          <a:stretch>
            <a:fillRect/>
          </a:stretch>
        </p:blipFill>
        <p:spPr>
          <a:xfrm>
            <a:off x="396278" y="2190648"/>
            <a:ext cx="4702166" cy="3026959"/>
          </a:xfrm>
          <a:prstGeom prst="rect">
            <a:avLst/>
          </a:prstGeom>
        </p:spPr>
      </p:pic>
      <p:pic>
        <p:nvPicPr>
          <p:cNvPr id="7" name="Picture 6">
            <a:extLst>
              <a:ext uri="{FF2B5EF4-FFF2-40B4-BE49-F238E27FC236}">
                <a16:creationId xmlns:a16="http://schemas.microsoft.com/office/drawing/2014/main" id="{7D9DE09E-B793-02D7-2321-A4476C0463F9}"/>
              </a:ext>
            </a:extLst>
          </p:cNvPr>
          <p:cNvPicPr>
            <a:picLocks noChangeAspect="1"/>
          </p:cNvPicPr>
          <p:nvPr/>
        </p:nvPicPr>
        <p:blipFill>
          <a:blip r:embed="rId28"/>
          <a:stretch>
            <a:fillRect/>
          </a:stretch>
        </p:blipFill>
        <p:spPr>
          <a:xfrm>
            <a:off x="5960156" y="2146645"/>
            <a:ext cx="5547841" cy="3120661"/>
          </a:xfrm>
          <a:prstGeom prst="rect">
            <a:avLst/>
          </a:prstGeom>
        </p:spPr>
      </p:pic>
    </p:spTree>
    <p:extLst>
      <p:ext uri="{BB962C8B-B14F-4D97-AF65-F5344CB8AC3E}">
        <p14:creationId xmlns:p14="http://schemas.microsoft.com/office/powerpoint/2010/main" val="326791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47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2100467" y="-1826950"/>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524774"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4774" y="5799262"/>
            <a:ext cx="787400" cy="787400"/>
          </a:xfrm>
          <a:prstGeom prst="rect">
            <a:avLst/>
          </a:prstGeom>
        </p:spPr>
      </p:pic>
      <p:grpSp>
        <p:nvGrpSpPr>
          <p:cNvPr id="56" name="Group 55">
            <a:extLst>
              <a:ext uri="{FF2B5EF4-FFF2-40B4-BE49-F238E27FC236}">
                <a16:creationId xmlns:a16="http://schemas.microsoft.com/office/drawing/2014/main" id="{AD8DF8D8-82A8-E6C3-00AE-BBD78B3BE294}"/>
              </a:ext>
            </a:extLst>
          </p:cNvPr>
          <p:cNvGrpSpPr/>
          <p:nvPr/>
        </p:nvGrpSpPr>
        <p:grpSpPr>
          <a:xfrm rot="18900000">
            <a:off x="9503460" y="-1318726"/>
            <a:ext cx="4285525" cy="4285525"/>
            <a:chOff x="9533402" y="-1743209"/>
            <a:chExt cx="4285525" cy="4285525"/>
          </a:xfrm>
        </p:grpSpPr>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33402"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16985" y="-159626"/>
              <a:ext cx="1118357" cy="1118357"/>
            </a:xfrm>
            <a:prstGeom prst="rect">
              <a:avLst/>
            </a:prstGeom>
          </p:spPr>
        </p:pic>
      </p:grpSp>
      <p:pic>
        <p:nvPicPr>
          <p:cNvPr id="6" name="Graphic 5">
            <a:extLst>
              <a:ext uri="{FF2B5EF4-FFF2-40B4-BE49-F238E27FC236}">
                <a16:creationId xmlns:a16="http://schemas.microsoft.com/office/drawing/2014/main" id="{8EF07841-A844-D774-B1A3-B4355464C8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6354" y="6788833"/>
            <a:ext cx="4754489" cy="4754489"/>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4500000">
            <a:off x="19329961" y="4697971"/>
            <a:ext cx="3994385" cy="3994385"/>
          </a:xfrm>
          <a:prstGeom prst="rect">
            <a:avLst/>
          </a:prstGeom>
        </p:spPr>
      </p:pic>
      <p:pic>
        <p:nvPicPr>
          <p:cNvPr id="47" name="Picture 46">
            <a:extLst>
              <a:ext uri="{FF2B5EF4-FFF2-40B4-BE49-F238E27FC236}">
                <a16:creationId xmlns:a16="http://schemas.microsoft.com/office/drawing/2014/main" id="{B6EB8F9C-DE53-9076-1D16-1DE662FC1ABA}"/>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a:off x="-3311373" y="-6396770"/>
            <a:ext cx="1725318" cy="1737511"/>
          </a:xfrm>
          <a:prstGeom prst="rect">
            <a:avLst/>
          </a:prstGeom>
        </p:spPr>
      </p:pic>
      <p:pic>
        <p:nvPicPr>
          <p:cNvPr id="48" name="Picture 47">
            <a:extLst>
              <a:ext uri="{FF2B5EF4-FFF2-40B4-BE49-F238E27FC236}">
                <a16:creationId xmlns:a16="http://schemas.microsoft.com/office/drawing/2014/main" id="{33080CC0-97CF-63A6-ACBA-4D49A6A1209D}"/>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100000"/>
                    </a14:imgEffect>
                  </a14:imgLayer>
                </a14:imgProps>
              </a:ext>
            </a:extLst>
          </a:blip>
          <a:stretch>
            <a:fillRect/>
          </a:stretch>
        </p:blipFill>
        <p:spPr>
          <a:xfrm>
            <a:off x="-3424847" y="6744446"/>
            <a:ext cx="3677584" cy="3677584"/>
          </a:xfrm>
          <a:prstGeom prst="rect">
            <a:avLst/>
          </a:prstGeom>
        </p:spPr>
      </p:pic>
      <p:sp>
        <p:nvSpPr>
          <p:cNvPr id="49" name="TextBox 48">
            <a:extLst>
              <a:ext uri="{FF2B5EF4-FFF2-40B4-BE49-F238E27FC236}">
                <a16:creationId xmlns:a16="http://schemas.microsoft.com/office/drawing/2014/main" id="{65D6E143-FBE2-52CC-3D6C-0ABCD8815D67}"/>
              </a:ext>
            </a:extLst>
          </p:cNvPr>
          <p:cNvSpPr txBox="1"/>
          <p:nvPr/>
        </p:nvSpPr>
        <p:spPr>
          <a:xfrm>
            <a:off x="15649421" y="1020161"/>
            <a:ext cx="2748513" cy="369332"/>
          </a:xfrm>
          <a:prstGeom prst="rect">
            <a:avLst/>
          </a:prstGeom>
          <a:noFill/>
        </p:spPr>
        <p:txBody>
          <a:bodyPr wrap="square">
            <a:spAutoFit/>
          </a:bodyPr>
          <a:lstStyle/>
          <a:p>
            <a:r>
              <a:rPr lang="en-ID" b="1" dirty="0">
                <a:ln>
                  <a:solidFill>
                    <a:schemeClr val="tx1"/>
                  </a:solidFill>
                </a:ln>
                <a:solidFill>
                  <a:sysClr val="windowText" lastClr="000000"/>
                </a:solidFill>
                <a:latin typeface="Poppins" panose="00000500000000000000" pitchFamily="2" charset="0"/>
                <a:cs typeface="Poppins" panose="00000500000000000000" pitchFamily="2" charset="0"/>
              </a:rPr>
              <a:t>PROJECT DESCRIPTION</a:t>
            </a:r>
          </a:p>
        </p:txBody>
      </p:sp>
      <p:pic>
        <p:nvPicPr>
          <p:cNvPr id="50" name="Graphic 49">
            <a:extLst>
              <a:ext uri="{FF2B5EF4-FFF2-40B4-BE49-F238E27FC236}">
                <a16:creationId xmlns:a16="http://schemas.microsoft.com/office/drawing/2014/main" id="{03BF5C81-9E1F-16CC-412F-FA5DFB5EFE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558874" y="1482500"/>
            <a:ext cx="1050863" cy="1050863"/>
          </a:xfrm>
          <a:prstGeom prst="rect">
            <a:avLst/>
          </a:prstGeom>
        </p:spPr>
      </p:pic>
      <p:sp>
        <p:nvSpPr>
          <p:cNvPr id="51" name="TextBox 50">
            <a:extLst>
              <a:ext uri="{FF2B5EF4-FFF2-40B4-BE49-F238E27FC236}">
                <a16:creationId xmlns:a16="http://schemas.microsoft.com/office/drawing/2014/main" id="{D5A01BE0-427E-B867-235A-8B64D3D193CA}"/>
              </a:ext>
            </a:extLst>
          </p:cNvPr>
          <p:cNvSpPr txBox="1"/>
          <p:nvPr/>
        </p:nvSpPr>
        <p:spPr>
          <a:xfrm>
            <a:off x="14126020" y="2622795"/>
            <a:ext cx="5552353" cy="1815882"/>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 application designed to simplify academic schedule management and collaboration between admins, staff, teachers, and students in schools. The project aims to improve the efficiency of managing academic schedules, assignments, and activities, as well as facilitate communication and collaboration between users. </a:t>
            </a:r>
            <a:endParaRPr lang="en-ID" sz="1600" dirty="0">
              <a:latin typeface="Poppins" panose="00000500000000000000" pitchFamily="2" charset="0"/>
              <a:cs typeface="Poppins" panose="00000500000000000000" pitchFamily="2" charset="0"/>
            </a:endParaRPr>
          </a:p>
        </p:txBody>
      </p:sp>
      <p:sp>
        <p:nvSpPr>
          <p:cNvPr id="52" name="TextBox 51">
            <a:extLst>
              <a:ext uri="{FF2B5EF4-FFF2-40B4-BE49-F238E27FC236}">
                <a16:creationId xmlns:a16="http://schemas.microsoft.com/office/drawing/2014/main" id="{FE39D56B-9F5A-6756-4DB4-1446FCD16DA2}"/>
              </a:ext>
            </a:extLst>
          </p:cNvPr>
          <p:cNvSpPr txBox="1"/>
          <p:nvPr/>
        </p:nvSpPr>
        <p:spPr>
          <a:xfrm>
            <a:off x="22025868" y="2161197"/>
            <a:ext cx="2827020" cy="369332"/>
          </a:xfrm>
          <a:prstGeom prst="rect">
            <a:avLst/>
          </a:prstGeom>
          <a:noFill/>
        </p:spPr>
        <p:txBody>
          <a:bodyPr wrap="square">
            <a:spAutoFit/>
          </a:bodyPr>
          <a:lstStyle/>
          <a:p>
            <a:r>
              <a:rPr lang="en-ID" b="1" dirty="0">
                <a:ln>
                  <a:solidFill>
                    <a:schemeClr val="tx1"/>
                  </a:solidFill>
                </a:ln>
                <a:solidFill>
                  <a:sysClr val="windowText" lastClr="000000"/>
                </a:solidFill>
                <a:latin typeface="Poppins" panose="00000500000000000000" pitchFamily="2" charset="0"/>
                <a:cs typeface="Poppins" panose="00000500000000000000" pitchFamily="2" charset="0"/>
              </a:rPr>
              <a:t>GENERAL DESCRIPTION</a:t>
            </a:r>
          </a:p>
        </p:txBody>
      </p:sp>
      <p:pic>
        <p:nvPicPr>
          <p:cNvPr id="53" name="Graphic 52">
            <a:extLst>
              <a:ext uri="{FF2B5EF4-FFF2-40B4-BE49-F238E27FC236}">
                <a16:creationId xmlns:a16="http://schemas.microsoft.com/office/drawing/2014/main" id="{60FA310F-F640-A23C-E27E-33E542E8C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917751" y="2650035"/>
            <a:ext cx="1043256" cy="1043256"/>
          </a:xfrm>
          <a:prstGeom prst="rect">
            <a:avLst/>
          </a:prstGeom>
        </p:spPr>
      </p:pic>
      <p:sp>
        <p:nvSpPr>
          <p:cNvPr id="54" name="TextBox 53">
            <a:extLst>
              <a:ext uri="{FF2B5EF4-FFF2-40B4-BE49-F238E27FC236}">
                <a16:creationId xmlns:a16="http://schemas.microsoft.com/office/drawing/2014/main" id="{023133FC-F7A6-A949-D2AE-90BDD989FE49}"/>
              </a:ext>
            </a:extLst>
          </p:cNvPr>
          <p:cNvSpPr txBox="1"/>
          <p:nvPr/>
        </p:nvSpPr>
        <p:spPr>
          <a:xfrm>
            <a:off x="20663202" y="3932303"/>
            <a:ext cx="5552353" cy="1569660"/>
          </a:xfrm>
          <a:prstGeom prst="rect">
            <a:avLst/>
          </a:prstGeom>
          <a:noFill/>
        </p:spPr>
        <p:txBody>
          <a:bodyPr wrap="square">
            <a:spAutoFit/>
          </a:bodyPr>
          <a:lstStyle/>
          <a:p>
            <a:pPr algn="ctr"/>
            <a:r>
              <a:rPr lang="en-US" sz="1600" dirty="0" err="1">
                <a:latin typeface="Poppins" panose="00000500000000000000" pitchFamily="2" charset="0"/>
                <a:cs typeface="Poppins" panose="00000500000000000000" pitchFamily="2" charset="0"/>
              </a:rPr>
              <a:t>SchedU</a:t>
            </a:r>
            <a:r>
              <a:rPr lang="en-US" sz="1600" dirty="0">
                <a:latin typeface="Poppins" panose="00000500000000000000" pitchFamily="2" charset="0"/>
                <a:cs typeface="Poppins" panose="00000500000000000000" pitchFamily="2" charset="0"/>
              </a:rPr>
              <a:t> is a web-based application designed to facilitate schedule management and academic collaboration in a school environment. This application provides various features that allow admins, staff, teachers, and students to interact according to their roles in the system. </a:t>
            </a:r>
          </a:p>
        </p:txBody>
      </p:sp>
      <p:sp>
        <p:nvSpPr>
          <p:cNvPr id="20" name="TextBox 19">
            <a:extLst>
              <a:ext uri="{FF2B5EF4-FFF2-40B4-BE49-F238E27FC236}">
                <a16:creationId xmlns:a16="http://schemas.microsoft.com/office/drawing/2014/main" id="{68DA47B4-3007-0AD4-20C8-10D2FF0D8446}"/>
              </a:ext>
            </a:extLst>
          </p:cNvPr>
          <p:cNvSpPr txBox="1"/>
          <p:nvPr/>
        </p:nvSpPr>
        <p:spPr>
          <a:xfrm>
            <a:off x="4668520" y="366465"/>
            <a:ext cx="2854960" cy="461665"/>
          </a:xfrm>
          <a:prstGeom prst="rect">
            <a:avLst/>
          </a:prstGeom>
          <a:noFill/>
        </p:spPr>
        <p:txBody>
          <a:bodyPr wrap="square">
            <a:spAutoFit/>
          </a:bodyPr>
          <a:lstStyle/>
          <a:p>
            <a:pPr algn="ctr"/>
            <a:r>
              <a:rPr lang="en-ID" sz="2400" b="1" dirty="0">
                <a:ln>
                  <a:solidFill>
                    <a:srgbClr val="FF5050"/>
                  </a:solidFill>
                </a:ln>
                <a:solidFill>
                  <a:srgbClr val="FF5050"/>
                </a:solidFill>
                <a:latin typeface="Poppins" panose="00000500000000000000" pitchFamily="2" charset="0"/>
                <a:cs typeface="Poppins" panose="00000500000000000000" pitchFamily="2" charset="0"/>
              </a:rPr>
              <a:t>Class User</a:t>
            </a:r>
          </a:p>
        </p:txBody>
      </p:sp>
      <p:graphicFrame>
        <p:nvGraphicFramePr>
          <p:cNvPr id="26" name="Table 25">
            <a:extLst>
              <a:ext uri="{FF2B5EF4-FFF2-40B4-BE49-F238E27FC236}">
                <a16:creationId xmlns:a16="http://schemas.microsoft.com/office/drawing/2014/main" id="{1743870F-13FE-7D43-C547-EF817B8703A1}"/>
              </a:ext>
            </a:extLst>
          </p:cNvPr>
          <p:cNvGraphicFramePr>
            <a:graphicFrameLocks noGrp="1"/>
          </p:cNvGraphicFramePr>
          <p:nvPr>
            <p:extLst>
              <p:ext uri="{D42A27DB-BD31-4B8C-83A1-F6EECF244321}">
                <p14:modId xmlns:p14="http://schemas.microsoft.com/office/powerpoint/2010/main" val="984996120"/>
              </p:ext>
            </p:extLst>
          </p:nvPr>
        </p:nvGraphicFramePr>
        <p:xfrm>
          <a:off x="961818" y="2196933"/>
          <a:ext cx="9880569" cy="1249680"/>
        </p:xfrm>
        <a:graphic>
          <a:graphicData uri="http://schemas.openxmlformats.org/drawingml/2006/table">
            <a:tbl>
              <a:tblPr/>
              <a:tblGrid>
                <a:gridCol w="1351659">
                  <a:extLst>
                    <a:ext uri="{9D8B030D-6E8A-4147-A177-3AD203B41FA5}">
                      <a16:colId xmlns:a16="http://schemas.microsoft.com/office/drawing/2014/main" val="659848846"/>
                    </a:ext>
                  </a:extLst>
                </a:gridCol>
                <a:gridCol w="2592886">
                  <a:extLst>
                    <a:ext uri="{9D8B030D-6E8A-4147-A177-3AD203B41FA5}">
                      <a16:colId xmlns:a16="http://schemas.microsoft.com/office/drawing/2014/main" val="4099276014"/>
                    </a:ext>
                  </a:extLst>
                </a:gridCol>
                <a:gridCol w="2958276">
                  <a:extLst>
                    <a:ext uri="{9D8B030D-6E8A-4147-A177-3AD203B41FA5}">
                      <a16:colId xmlns:a16="http://schemas.microsoft.com/office/drawing/2014/main" val="2983687745"/>
                    </a:ext>
                  </a:extLst>
                </a:gridCol>
                <a:gridCol w="2977748">
                  <a:extLst>
                    <a:ext uri="{9D8B030D-6E8A-4147-A177-3AD203B41FA5}">
                      <a16:colId xmlns:a16="http://schemas.microsoft.com/office/drawing/2014/main" val="2535124567"/>
                    </a:ext>
                  </a:extLst>
                </a:gridCol>
              </a:tblGrid>
              <a:tr h="206095">
                <a:tc>
                  <a:txBody>
                    <a:bodyPr/>
                    <a:lstStyle/>
                    <a:p>
                      <a:r>
                        <a:rPr lang="en-ID" sz="1400" b="1" dirty="0">
                          <a:latin typeface="Poppins" panose="00000500000000000000" pitchFamily="2" charset="0"/>
                          <a:cs typeface="Poppins" panose="00000500000000000000" pitchFamily="2" charset="0"/>
                        </a:rPr>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400" b="1" dirty="0">
                          <a:latin typeface="Poppins" panose="00000500000000000000" pitchFamily="2" charset="0"/>
                          <a:cs typeface="Poppins" panose="00000500000000000000" pitchFamily="2" charset="0"/>
                        </a:rPr>
                        <a:t>Property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a:latin typeface="Poppins" panose="00000500000000000000" pitchFamily="2" charset="0"/>
                          <a:cs typeface="Poppins" panose="00000500000000000000" pitchFamily="2"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b="1" dirty="0" err="1">
                          <a:latin typeface="Poppins" panose="00000500000000000000" pitchFamily="2" charset="0"/>
                          <a:cs typeface="Poppins" panose="00000500000000000000" pitchFamily="2" charset="0"/>
                        </a:rPr>
                        <a:t>Objek</a:t>
                      </a:r>
                      <a:endParaRPr lang="en-ID" sz="1400" b="1"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190047"/>
                  </a:ext>
                </a:extLst>
              </a:tr>
              <a:tr h="927425">
                <a:tc>
                  <a:txBody>
                    <a:bodyPr/>
                    <a:lstStyle/>
                    <a:p>
                      <a:r>
                        <a:rPr lang="en-ID" sz="1400" dirty="0">
                          <a:latin typeface="Poppins" panose="00000500000000000000" pitchFamily="2" charset="0"/>
                          <a:cs typeface="Poppins" panose="00000500000000000000" pitchFamily="2" charset="0"/>
                        </a:rPr>
                        <a:t>User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Poppins" panose="00000500000000000000" pitchFamily="2" charset="0"/>
                          <a:cs typeface="Poppins" panose="00000500000000000000" pitchFamily="2" charset="0"/>
                        </a:rPr>
                        <a:t>uuid</a:t>
                      </a:r>
                      <a:r>
                        <a:rPr lang="en-US" sz="1400" dirty="0">
                          <a:latin typeface="Poppins" panose="00000500000000000000" pitchFamily="2" charset="0"/>
                          <a:cs typeface="Poppins" panose="00000500000000000000" pitchFamily="2" charset="0"/>
                        </a:rPr>
                        <a:t>, name, email, password, gender, </a:t>
                      </a:r>
                      <a:r>
                        <a:rPr lang="en-US" sz="1400" dirty="0" err="1">
                          <a:latin typeface="Poppins" panose="00000500000000000000" pitchFamily="2" charset="0"/>
                          <a:cs typeface="Poppins" panose="00000500000000000000" pitchFamily="2" charset="0"/>
                        </a:rPr>
                        <a:t>birth_date</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is_teacher</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instance_uuid</a:t>
                      </a:r>
                      <a:r>
                        <a:rPr lang="en-US" sz="1400" dirty="0">
                          <a:latin typeface="Poppins" panose="00000500000000000000" pitchFamily="2" charset="0"/>
                          <a:cs typeface="Poppins" panose="00000500000000000000" pitchFamily="2" charset="0"/>
                        </a:rPr>
                        <a:t>, </a:t>
                      </a:r>
                      <a:r>
                        <a:rPr lang="en-US" sz="1400" dirty="0" err="1">
                          <a:latin typeface="Poppins" panose="00000500000000000000" pitchFamily="2" charset="0"/>
                          <a:cs typeface="Poppins" panose="00000500000000000000" pitchFamily="2" charset="0"/>
                        </a:rPr>
                        <a:t>profile_pic</a:t>
                      </a:r>
                      <a:endParaRPr lang="en-US"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Poppins" panose="00000500000000000000" pitchFamily="2" charset="0"/>
                          <a:cs typeface="Poppins" panose="00000500000000000000" pitchFamily="2" charset="0"/>
                        </a:rPr>
                        <a:t>instance(), note(), </a:t>
                      </a:r>
                      <a:r>
                        <a:rPr lang="en-US" sz="1400" dirty="0" err="1">
                          <a:latin typeface="Poppins" panose="00000500000000000000" pitchFamily="2" charset="0"/>
                          <a:cs typeface="Poppins" panose="00000500000000000000" pitchFamily="2" charset="0"/>
                        </a:rPr>
                        <a:t>make_note</a:t>
                      </a:r>
                      <a:r>
                        <a:rPr lang="en-US" sz="1400" dirty="0">
                          <a:latin typeface="Poppins" panose="00000500000000000000" pitchFamily="2" charset="0"/>
                          <a:cs typeface="Poppins" panose="00000500000000000000" pitchFamily="2" charset="0"/>
                        </a:rPr>
                        <a:t>(), notification(), </a:t>
                      </a:r>
                      <a:r>
                        <a:rPr lang="en-US" sz="1400" dirty="0" err="1">
                          <a:latin typeface="Poppins" panose="00000500000000000000" pitchFamily="2" charset="0"/>
                          <a:cs typeface="Poppins" panose="00000500000000000000" pitchFamily="2" charset="0"/>
                        </a:rPr>
                        <a:t>member_of</a:t>
                      </a:r>
                      <a:r>
                        <a:rPr lang="en-US" sz="1400" dirty="0">
                          <a:latin typeface="Poppins" panose="00000500000000000000" pitchFamily="2" charset="0"/>
                          <a:cs typeface="Poppins" panose="00000500000000000000" pitchFamily="2" charset="0"/>
                        </a:rPr>
                        <a:t>()</a:t>
                      </a:r>
                      <a:endParaRPr lang="nl-NL"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D" sz="1400" dirty="0">
                          <a:latin typeface="Poppins" panose="00000500000000000000" pitchFamily="2" charset="0"/>
                          <a:cs typeface="Poppins" panose="00000500000000000000" pitchFamily="2" charset="0"/>
                        </a:rPr>
                        <a:t>$user = User::find($</a:t>
                      </a:r>
                      <a:r>
                        <a:rPr lang="en-ID" sz="1400" dirty="0" err="1">
                          <a:latin typeface="Poppins" panose="00000500000000000000" pitchFamily="2" charset="0"/>
                          <a:cs typeface="Poppins" panose="00000500000000000000" pitchFamily="2" charset="0"/>
                        </a:rPr>
                        <a:t>uuid</a:t>
                      </a:r>
                      <a:r>
                        <a:rPr lang="en-ID" sz="1400" dirty="0">
                          <a:latin typeface="Poppins" panose="00000500000000000000" pitchFamily="2" charset="0"/>
                          <a:cs typeface="Poppins" panose="00000500000000000000" pitchFamily="2" charset="0"/>
                        </a:rPr>
                        <a:t>) </a:t>
                      </a:r>
                      <a:r>
                        <a:rPr lang="en-ID" sz="1400" dirty="0" err="1">
                          <a:latin typeface="Poppins" panose="00000500000000000000" pitchFamily="2" charset="0"/>
                          <a:cs typeface="Poppins" panose="00000500000000000000" pitchFamily="2" charset="0"/>
                        </a:rPr>
                        <a:t>atau</a:t>
                      </a:r>
                      <a:r>
                        <a:rPr lang="en-ID" sz="1400" dirty="0">
                          <a:latin typeface="Poppins" panose="00000500000000000000" pitchFamily="2" charset="0"/>
                          <a:cs typeface="Poppins" panose="00000500000000000000" pitchFamily="2" charset="0"/>
                        </a:rPr>
                        <a:t> $staff-&gt;user → </a:t>
                      </a:r>
                      <a:r>
                        <a:rPr lang="en-ID" sz="1400" dirty="0" err="1">
                          <a:latin typeface="Poppins" panose="00000500000000000000" pitchFamily="2" charset="0"/>
                          <a:cs typeface="Poppins" panose="00000500000000000000" pitchFamily="2" charset="0"/>
                        </a:rPr>
                        <a:t>relasi</a:t>
                      </a:r>
                      <a:r>
                        <a:rPr lang="en-ID" sz="1400" dirty="0">
                          <a:latin typeface="Poppins" panose="00000500000000000000" pitchFamily="2" charset="0"/>
                          <a:cs typeface="Poppins" panose="00000500000000000000" pitchFamily="2" charset="0"/>
                        </a:rPr>
                        <a:t> </a:t>
                      </a:r>
                      <a:r>
                        <a:rPr lang="en-ID" sz="1400" dirty="0" err="1">
                          <a:latin typeface="Poppins" panose="00000500000000000000" pitchFamily="2" charset="0"/>
                          <a:cs typeface="Poppins" panose="00000500000000000000" pitchFamily="2" charset="0"/>
                        </a:rPr>
                        <a:t>dari</a:t>
                      </a:r>
                      <a:r>
                        <a:rPr lang="en-ID" sz="1400" dirty="0">
                          <a:latin typeface="Poppins" panose="00000500000000000000" pitchFamily="2" charset="0"/>
                          <a:cs typeface="Poppins" panose="00000500000000000000" pitchFamily="2" charset="0"/>
                        </a:rPr>
                        <a:t> Staff </a:t>
                      </a:r>
                      <a:r>
                        <a:rPr lang="en-ID" sz="1400" dirty="0" err="1">
                          <a:latin typeface="Poppins" panose="00000500000000000000" pitchFamily="2" charset="0"/>
                          <a:cs typeface="Poppins" panose="00000500000000000000" pitchFamily="2" charset="0"/>
                        </a:rPr>
                        <a:t>ke</a:t>
                      </a:r>
                      <a:r>
                        <a:rPr lang="en-ID" sz="1400" dirty="0">
                          <a:latin typeface="Poppins" panose="00000500000000000000" pitchFamily="2" charset="0"/>
                          <a:cs typeface="Poppins" panose="00000500000000000000" pitchFamily="2" charset="0"/>
                        </a:rPr>
                        <a:t> User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260111"/>
                  </a:ext>
                </a:extLst>
              </a:tr>
            </a:tbl>
          </a:graphicData>
        </a:graphic>
      </p:graphicFrame>
    </p:spTree>
    <p:extLst>
      <p:ext uri="{BB962C8B-B14F-4D97-AF65-F5344CB8AC3E}">
        <p14:creationId xmlns:p14="http://schemas.microsoft.com/office/powerpoint/2010/main" val="2795597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0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2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16700250" y="-840172"/>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14318986"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18986" y="5799262"/>
            <a:ext cx="787400" cy="787400"/>
          </a:xfrm>
          <a:prstGeom prst="rect">
            <a:avLst/>
          </a:prstGeom>
        </p:spPr>
      </p:pic>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0358"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08860" y="-1341573"/>
            <a:ext cx="1118357" cy="1118357"/>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700000">
            <a:off x="10125644" y="5165426"/>
            <a:ext cx="3019159" cy="3019159"/>
          </a:xfrm>
          <a:prstGeom prst="rect">
            <a:avLst/>
          </a:prstGeom>
        </p:spPr>
      </p:pic>
      <p:pic>
        <p:nvPicPr>
          <p:cNvPr id="14" name="Picture 13">
            <a:extLst>
              <a:ext uri="{FF2B5EF4-FFF2-40B4-BE49-F238E27FC236}">
                <a16:creationId xmlns:a16="http://schemas.microsoft.com/office/drawing/2014/main" id="{F898F197-4431-E6D3-78FD-7D6A71A76D2F}"/>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100000"/>
                    </a14:imgEffect>
                  </a14:imgLayer>
                </a14:imgProps>
              </a:ext>
            </a:extLst>
          </a:blip>
          <a:stretch>
            <a:fillRect/>
          </a:stretch>
        </p:blipFill>
        <p:spPr>
          <a:xfrm>
            <a:off x="7947581" y="-2301900"/>
            <a:ext cx="3677584" cy="3677584"/>
          </a:xfrm>
          <a:prstGeom prst="rect">
            <a:avLst/>
          </a:prstGeom>
        </p:spPr>
      </p:pic>
      <p:pic>
        <p:nvPicPr>
          <p:cNvPr id="19" name="Picture 18">
            <a:extLst>
              <a:ext uri="{FF2B5EF4-FFF2-40B4-BE49-F238E27FC236}">
                <a16:creationId xmlns:a16="http://schemas.microsoft.com/office/drawing/2014/main" id="{E2EA81BA-7509-DEC0-4002-306E9A29085B}"/>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rot="5400000">
            <a:off x="-499805" y="-469204"/>
            <a:ext cx="1725318" cy="1737511"/>
          </a:xfrm>
          <a:prstGeom prst="rect">
            <a:avLst/>
          </a:prstGeom>
        </p:spPr>
      </p:pic>
      <p:sp>
        <p:nvSpPr>
          <p:cNvPr id="49" name="TextBox 48">
            <a:extLst>
              <a:ext uri="{FF2B5EF4-FFF2-40B4-BE49-F238E27FC236}">
                <a16:creationId xmlns:a16="http://schemas.microsoft.com/office/drawing/2014/main" id="{8EB60CE1-03E8-E54B-417E-5FD803DEE04A}"/>
              </a:ext>
            </a:extLst>
          </p:cNvPr>
          <p:cNvSpPr txBox="1"/>
          <p:nvPr/>
        </p:nvSpPr>
        <p:spPr>
          <a:xfrm>
            <a:off x="1588673" y="450441"/>
            <a:ext cx="2748513"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Kode Program PHP</a:t>
            </a:r>
          </a:p>
        </p:txBody>
      </p:sp>
      <p:sp>
        <p:nvSpPr>
          <p:cNvPr id="51" name="TextBox 50">
            <a:extLst>
              <a:ext uri="{FF2B5EF4-FFF2-40B4-BE49-F238E27FC236}">
                <a16:creationId xmlns:a16="http://schemas.microsoft.com/office/drawing/2014/main" id="{1682977B-2A0D-76A1-CED4-4B7652413271}"/>
              </a:ext>
            </a:extLst>
          </p:cNvPr>
          <p:cNvSpPr txBox="1"/>
          <p:nvPr/>
        </p:nvSpPr>
        <p:spPr>
          <a:xfrm>
            <a:off x="11431739" y="641252"/>
            <a:ext cx="2827020"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Hasil Program</a:t>
            </a:r>
          </a:p>
        </p:txBody>
      </p:sp>
      <p:pic>
        <p:nvPicPr>
          <p:cNvPr id="53" name="Picture 52">
            <a:extLst>
              <a:ext uri="{FF2B5EF4-FFF2-40B4-BE49-F238E27FC236}">
                <a16:creationId xmlns:a16="http://schemas.microsoft.com/office/drawing/2014/main" id="{3B1BCF41-E51E-EED5-7E5E-B0A95E91B4CF}"/>
              </a:ext>
            </a:extLst>
          </p:cNvPr>
          <p:cNvPicPr>
            <a:picLocks noChangeAspect="1"/>
          </p:cNvPicPr>
          <p:nvPr/>
        </p:nvPicPr>
        <p:blipFill>
          <a:blip r:embed="rId22"/>
          <a:stretch>
            <a:fillRect/>
          </a:stretch>
        </p:blipFill>
        <p:spPr>
          <a:xfrm>
            <a:off x="3861019" y="7415667"/>
            <a:ext cx="5547841" cy="2694666"/>
          </a:xfrm>
          <a:prstGeom prst="rect">
            <a:avLst/>
          </a:prstGeom>
        </p:spPr>
      </p:pic>
      <p:sp>
        <p:nvSpPr>
          <p:cNvPr id="54" name="Star: 4 Points 53">
            <a:extLst>
              <a:ext uri="{FF2B5EF4-FFF2-40B4-BE49-F238E27FC236}">
                <a16:creationId xmlns:a16="http://schemas.microsoft.com/office/drawing/2014/main" id="{177A7A5B-D6DF-2748-96C5-21AAC5300426}"/>
              </a:ext>
            </a:extLst>
          </p:cNvPr>
          <p:cNvSpPr/>
          <p:nvPr/>
        </p:nvSpPr>
        <p:spPr>
          <a:xfrm rot="900000">
            <a:off x="12783769" y="176241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5" name="Star: 4 Points 54">
            <a:extLst>
              <a:ext uri="{FF2B5EF4-FFF2-40B4-BE49-F238E27FC236}">
                <a16:creationId xmlns:a16="http://schemas.microsoft.com/office/drawing/2014/main" id="{3F6A00A8-A987-070F-2E66-BD9DE3A8A401}"/>
              </a:ext>
            </a:extLst>
          </p:cNvPr>
          <p:cNvSpPr/>
          <p:nvPr/>
        </p:nvSpPr>
        <p:spPr>
          <a:xfrm rot="3600000">
            <a:off x="12626189" y="2709947"/>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6" name="Star: 4 Points 55">
            <a:extLst>
              <a:ext uri="{FF2B5EF4-FFF2-40B4-BE49-F238E27FC236}">
                <a16:creationId xmlns:a16="http://schemas.microsoft.com/office/drawing/2014/main" id="{ADCA3282-8ECB-1F88-3526-F75C593E0FCF}"/>
              </a:ext>
            </a:extLst>
          </p:cNvPr>
          <p:cNvSpPr/>
          <p:nvPr/>
        </p:nvSpPr>
        <p:spPr>
          <a:xfrm rot="3600000">
            <a:off x="-489736" y="2784879"/>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7" name="Star: 4 Points 56">
            <a:extLst>
              <a:ext uri="{FF2B5EF4-FFF2-40B4-BE49-F238E27FC236}">
                <a16:creationId xmlns:a16="http://schemas.microsoft.com/office/drawing/2014/main" id="{692C5D7A-59B8-D263-52C6-0F36F639A4F6}"/>
              </a:ext>
            </a:extLst>
          </p:cNvPr>
          <p:cNvSpPr/>
          <p:nvPr/>
        </p:nvSpPr>
        <p:spPr>
          <a:xfrm rot="5400000">
            <a:off x="-929009" y="1780598"/>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8" name="Star: 4 Points 57">
            <a:extLst>
              <a:ext uri="{FF2B5EF4-FFF2-40B4-BE49-F238E27FC236}">
                <a16:creationId xmlns:a16="http://schemas.microsoft.com/office/drawing/2014/main" id="{671B06EC-8EAA-C60C-1715-4E3F5164946C}"/>
              </a:ext>
            </a:extLst>
          </p:cNvPr>
          <p:cNvSpPr/>
          <p:nvPr/>
        </p:nvSpPr>
        <p:spPr>
          <a:xfrm rot="3600000">
            <a:off x="5289567" y="-153652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grpSp>
        <p:nvGrpSpPr>
          <p:cNvPr id="27" name="Group 26">
            <a:extLst>
              <a:ext uri="{FF2B5EF4-FFF2-40B4-BE49-F238E27FC236}">
                <a16:creationId xmlns:a16="http://schemas.microsoft.com/office/drawing/2014/main" id="{3BD25EDE-E8CB-26F6-3EFF-C2564F7548A4}"/>
              </a:ext>
            </a:extLst>
          </p:cNvPr>
          <p:cNvGrpSpPr/>
          <p:nvPr/>
        </p:nvGrpSpPr>
        <p:grpSpPr>
          <a:xfrm>
            <a:off x="1296436" y="348580"/>
            <a:ext cx="521772" cy="521772"/>
            <a:chOff x="5138928" y="286512"/>
            <a:chExt cx="1317369" cy="1317369"/>
          </a:xfrm>
        </p:grpSpPr>
        <p:sp>
          <p:nvSpPr>
            <p:cNvPr id="26" name="Flowchart: Connector 25">
              <a:extLst>
                <a:ext uri="{FF2B5EF4-FFF2-40B4-BE49-F238E27FC236}">
                  <a16:creationId xmlns:a16="http://schemas.microsoft.com/office/drawing/2014/main" id="{330BB9FB-EE36-489A-17BF-DEB9DCBD72C3}"/>
                </a:ext>
              </a:extLst>
            </p:cNvPr>
            <p:cNvSpPr/>
            <p:nvPr/>
          </p:nvSpPr>
          <p:spPr>
            <a:xfrm>
              <a:off x="5138928" y="286512"/>
              <a:ext cx="1317369" cy="1317369"/>
            </a:xfrm>
            <a:prstGeom prst="flowChartConnector">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5" name="Graphic 24">
              <a:extLst>
                <a:ext uri="{FF2B5EF4-FFF2-40B4-BE49-F238E27FC236}">
                  <a16:creationId xmlns:a16="http://schemas.microsoft.com/office/drawing/2014/main" id="{365D93CD-3325-1240-B991-0C2F8B04879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423104" y="570688"/>
              <a:ext cx="749016" cy="749016"/>
            </a:xfrm>
            <a:prstGeom prst="rect">
              <a:avLst/>
            </a:prstGeom>
          </p:spPr>
        </p:pic>
      </p:grpSp>
      <p:pic>
        <p:nvPicPr>
          <p:cNvPr id="33" name="Graphic 32">
            <a:extLst>
              <a:ext uri="{FF2B5EF4-FFF2-40B4-BE49-F238E27FC236}">
                <a16:creationId xmlns:a16="http://schemas.microsoft.com/office/drawing/2014/main" id="{035EC4EF-DC45-0FF2-A0DA-FCC079255F6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218067" y="398315"/>
            <a:ext cx="814196" cy="814196"/>
          </a:xfrm>
          <a:prstGeom prst="rect">
            <a:avLst/>
          </a:prstGeom>
        </p:spPr>
      </p:pic>
      <p:pic>
        <p:nvPicPr>
          <p:cNvPr id="13" name="Picture 12">
            <a:extLst>
              <a:ext uri="{FF2B5EF4-FFF2-40B4-BE49-F238E27FC236}">
                <a16:creationId xmlns:a16="http://schemas.microsoft.com/office/drawing/2014/main" id="{84D1A85C-D53A-369A-3CA7-AC714E67A4FA}"/>
              </a:ext>
            </a:extLst>
          </p:cNvPr>
          <p:cNvPicPr>
            <a:picLocks noChangeAspect="1"/>
          </p:cNvPicPr>
          <p:nvPr/>
        </p:nvPicPr>
        <p:blipFill>
          <a:blip r:embed="rId27"/>
          <a:stretch>
            <a:fillRect/>
          </a:stretch>
        </p:blipFill>
        <p:spPr>
          <a:xfrm>
            <a:off x="1335568" y="1004551"/>
            <a:ext cx="4285525" cy="4437674"/>
          </a:xfrm>
          <a:prstGeom prst="rect">
            <a:avLst/>
          </a:prstGeom>
        </p:spPr>
      </p:pic>
      <p:pic>
        <p:nvPicPr>
          <p:cNvPr id="9" name="Picture 8">
            <a:extLst>
              <a:ext uri="{FF2B5EF4-FFF2-40B4-BE49-F238E27FC236}">
                <a16:creationId xmlns:a16="http://schemas.microsoft.com/office/drawing/2014/main" id="{65BD919A-F83A-5F1A-3D0D-C21BE7B6775E}"/>
              </a:ext>
            </a:extLst>
          </p:cNvPr>
          <p:cNvPicPr>
            <a:picLocks noChangeAspect="1"/>
          </p:cNvPicPr>
          <p:nvPr/>
        </p:nvPicPr>
        <p:blipFill>
          <a:blip r:embed="rId28"/>
          <a:stretch>
            <a:fillRect/>
          </a:stretch>
        </p:blipFill>
        <p:spPr>
          <a:xfrm>
            <a:off x="5955585" y="1004551"/>
            <a:ext cx="4985685" cy="4455293"/>
          </a:xfrm>
          <a:prstGeom prst="rect">
            <a:avLst/>
          </a:prstGeom>
        </p:spPr>
      </p:pic>
      <p:pic>
        <p:nvPicPr>
          <p:cNvPr id="4" name="Picture 3">
            <a:extLst>
              <a:ext uri="{FF2B5EF4-FFF2-40B4-BE49-F238E27FC236}">
                <a16:creationId xmlns:a16="http://schemas.microsoft.com/office/drawing/2014/main" id="{918275AD-FB84-CF10-81F0-8EFA83F5C679}"/>
              </a:ext>
            </a:extLst>
          </p:cNvPr>
          <p:cNvPicPr>
            <a:picLocks noChangeAspect="1"/>
          </p:cNvPicPr>
          <p:nvPr/>
        </p:nvPicPr>
        <p:blipFill>
          <a:blip r:embed="rId29"/>
          <a:stretch>
            <a:fillRect/>
          </a:stretch>
        </p:blipFill>
        <p:spPr>
          <a:xfrm>
            <a:off x="12413614" y="1168823"/>
            <a:ext cx="9047422" cy="5089175"/>
          </a:xfrm>
          <a:prstGeom prst="rect">
            <a:avLst/>
          </a:prstGeom>
        </p:spPr>
      </p:pic>
    </p:spTree>
    <p:extLst>
      <p:ext uri="{BB962C8B-B14F-4D97-AF65-F5344CB8AC3E}">
        <p14:creationId xmlns:p14="http://schemas.microsoft.com/office/powerpoint/2010/main" val="3879153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EDFAD7F-B1AC-8253-5449-1889AFC0B8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011" y="5799262"/>
            <a:ext cx="787400" cy="787400"/>
          </a:xfrm>
          <a:prstGeom prst="rect">
            <a:avLst/>
          </a:prstGeom>
        </p:spPr>
      </p:pic>
      <p:pic>
        <p:nvPicPr>
          <p:cNvPr id="12" name="Graphic 11">
            <a:extLst>
              <a:ext uri="{FF2B5EF4-FFF2-40B4-BE49-F238E27FC236}">
                <a16:creationId xmlns:a16="http://schemas.microsoft.com/office/drawing/2014/main" id="{A6B04904-49E7-717E-F233-4EAA13AA9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210" y="5799262"/>
            <a:ext cx="787400" cy="787400"/>
          </a:xfrm>
          <a:prstGeom prst="rect">
            <a:avLst/>
          </a:prstGeom>
        </p:spPr>
      </p:pic>
      <p:pic>
        <p:nvPicPr>
          <p:cNvPr id="16" name="Graphic 15">
            <a:extLst>
              <a:ext uri="{FF2B5EF4-FFF2-40B4-BE49-F238E27FC236}">
                <a16:creationId xmlns:a16="http://schemas.microsoft.com/office/drawing/2014/main" id="{5E6839AE-9E34-D1F4-9638-222669E8C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0000">
            <a:off x="-16700250" y="-840172"/>
            <a:ext cx="3839302" cy="3839302"/>
          </a:xfrm>
          <a:prstGeom prst="rect">
            <a:avLst/>
          </a:prstGeom>
        </p:spPr>
      </p:pic>
      <p:pic>
        <p:nvPicPr>
          <p:cNvPr id="23" name="Graphic 22">
            <a:extLst>
              <a:ext uri="{FF2B5EF4-FFF2-40B4-BE49-F238E27FC236}">
                <a16:creationId xmlns:a16="http://schemas.microsoft.com/office/drawing/2014/main" id="{749EB312-A984-E480-29C6-E2D840D0A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14318986" y="4880209"/>
            <a:ext cx="787400" cy="787400"/>
          </a:xfrm>
          <a:prstGeom prst="rect">
            <a:avLst/>
          </a:prstGeom>
        </p:spPr>
      </p:pic>
      <p:pic>
        <p:nvPicPr>
          <p:cNvPr id="24" name="Graphic 23">
            <a:extLst>
              <a:ext uri="{FF2B5EF4-FFF2-40B4-BE49-F238E27FC236}">
                <a16:creationId xmlns:a16="http://schemas.microsoft.com/office/drawing/2014/main" id="{CD6293F7-9240-6CEF-FC91-385B75805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18986" y="5799262"/>
            <a:ext cx="787400" cy="787400"/>
          </a:xfrm>
          <a:prstGeom prst="rect">
            <a:avLst/>
          </a:prstGeom>
        </p:spPr>
      </p:pic>
      <p:pic>
        <p:nvPicPr>
          <p:cNvPr id="2" name="Graphic 1">
            <a:extLst>
              <a:ext uri="{FF2B5EF4-FFF2-40B4-BE49-F238E27FC236}">
                <a16:creationId xmlns:a16="http://schemas.microsoft.com/office/drawing/2014/main" id="{55FBDD7E-7325-0C91-9363-5A8648C2D8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0358" y="-1743209"/>
            <a:ext cx="4285525" cy="4285525"/>
          </a:xfrm>
          <a:prstGeom prst="rect">
            <a:avLst/>
          </a:prstGeom>
        </p:spPr>
      </p:pic>
      <p:pic>
        <p:nvPicPr>
          <p:cNvPr id="3" name="Graphic 2">
            <a:extLst>
              <a:ext uri="{FF2B5EF4-FFF2-40B4-BE49-F238E27FC236}">
                <a16:creationId xmlns:a16="http://schemas.microsoft.com/office/drawing/2014/main" id="{B47AF16E-6F70-62A7-7912-BBED16A4D9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08860" y="-1341573"/>
            <a:ext cx="1118357" cy="1118357"/>
          </a:xfrm>
          <a:prstGeom prst="rect">
            <a:avLst/>
          </a:prstGeom>
        </p:spPr>
      </p:pic>
      <p:pic>
        <p:nvPicPr>
          <p:cNvPr id="41" name="Graphic 40">
            <a:extLst>
              <a:ext uri="{FF2B5EF4-FFF2-40B4-BE49-F238E27FC236}">
                <a16:creationId xmlns:a16="http://schemas.microsoft.com/office/drawing/2014/main" id="{520E225E-1AF9-E57E-82C3-E25D9B5FDD7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700000">
            <a:off x="10125644" y="5165426"/>
            <a:ext cx="3019159" cy="3019159"/>
          </a:xfrm>
          <a:prstGeom prst="rect">
            <a:avLst/>
          </a:prstGeom>
        </p:spPr>
      </p:pic>
      <p:pic>
        <p:nvPicPr>
          <p:cNvPr id="14" name="Picture 13">
            <a:extLst>
              <a:ext uri="{FF2B5EF4-FFF2-40B4-BE49-F238E27FC236}">
                <a16:creationId xmlns:a16="http://schemas.microsoft.com/office/drawing/2014/main" id="{F898F197-4431-E6D3-78FD-7D6A71A76D2F}"/>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100000"/>
                    </a14:imgEffect>
                  </a14:imgLayer>
                </a14:imgProps>
              </a:ext>
            </a:extLst>
          </a:blip>
          <a:stretch>
            <a:fillRect/>
          </a:stretch>
        </p:blipFill>
        <p:spPr>
          <a:xfrm>
            <a:off x="7947581" y="-2301900"/>
            <a:ext cx="3677584" cy="3677584"/>
          </a:xfrm>
          <a:prstGeom prst="rect">
            <a:avLst/>
          </a:prstGeom>
        </p:spPr>
      </p:pic>
      <p:pic>
        <p:nvPicPr>
          <p:cNvPr id="19" name="Picture 18">
            <a:extLst>
              <a:ext uri="{FF2B5EF4-FFF2-40B4-BE49-F238E27FC236}">
                <a16:creationId xmlns:a16="http://schemas.microsoft.com/office/drawing/2014/main" id="{E2EA81BA-7509-DEC0-4002-306E9A29085B}"/>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Effect>
                      <a14:saturation sat="152000"/>
                    </a14:imgEffect>
                    <a14:imgEffect>
                      <a14:brightnessContrast contrast="-13000"/>
                    </a14:imgEffect>
                  </a14:imgLayer>
                </a14:imgProps>
              </a:ext>
            </a:extLst>
          </a:blip>
          <a:stretch>
            <a:fillRect/>
          </a:stretch>
        </p:blipFill>
        <p:spPr>
          <a:xfrm rot="5400000">
            <a:off x="-499805" y="-469204"/>
            <a:ext cx="1725318" cy="1737511"/>
          </a:xfrm>
          <a:prstGeom prst="rect">
            <a:avLst/>
          </a:prstGeom>
        </p:spPr>
      </p:pic>
      <p:sp>
        <p:nvSpPr>
          <p:cNvPr id="49" name="TextBox 48">
            <a:extLst>
              <a:ext uri="{FF2B5EF4-FFF2-40B4-BE49-F238E27FC236}">
                <a16:creationId xmlns:a16="http://schemas.microsoft.com/office/drawing/2014/main" id="{8EB60CE1-03E8-E54B-417E-5FD803DEE04A}"/>
              </a:ext>
            </a:extLst>
          </p:cNvPr>
          <p:cNvSpPr txBox="1"/>
          <p:nvPr/>
        </p:nvSpPr>
        <p:spPr>
          <a:xfrm>
            <a:off x="-8906260" y="450441"/>
            <a:ext cx="2748513"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Kode Program PHP</a:t>
            </a:r>
          </a:p>
        </p:txBody>
      </p:sp>
      <p:sp>
        <p:nvSpPr>
          <p:cNvPr id="51" name="TextBox 50">
            <a:extLst>
              <a:ext uri="{FF2B5EF4-FFF2-40B4-BE49-F238E27FC236}">
                <a16:creationId xmlns:a16="http://schemas.microsoft.com/office/drawing/2014/main" id="{1682977B-2A0D-76A1-CED4-4B7652413271}"/>
              </a:ext>
            </a:extLst>
          </p:cNvPr>
          <p:cNvSpPr txBox="1"/>
          <p:nvPr/>
        </p:nvSpPr>
        <p:spPr>
          <a:xfrm>
            <a:off x="742973" y="641252"/>
            <a:ext cx="2827020" cy="369332"/>
          </a:xfrm>
          <a:prstGeom prst="rect">
            <a:avLst/>
          </a:prstGeom>
          <a:noFill/>
        </p:spPr>
        <p:txBody>
          <a:bodyPr wrap="square">
            <a:spAutoFit/>
          </a:bodyPr>
          <a:lstStyle/>
          <a:p>
            <a:pPr algn="ctr"/>
            <a:r>
              <a:rPr lang="en-ID" b="1" dirty="0">
                <a:solidFill>
                  <a:srgbClr val="FF5050"/>
                </a:solidFill>
                <a:latin typeface="Poppins" panose="00000500000000000000" pitchFamily="2" charset="0"/>
                <a:cs typeface="Poppins" panose="00000500000000000000" pitchFamily="2" charset="0"/>
              </a:rPr>
              <a:t>Hasil Program</a:t>
            </a:r>
          </a:p>
        </p:txBody>
      </p:sp>
      <p:pic>
        <p:nvPicPr>
          <p:cNvPr id="53" name="Picture 52">
            <a:extLst>
              <a:ext uri="{FF2B5EF4-FFF2-40B4-BE49-F238E27FC236}">
                <a16:creationId xmlns:a16="http://schemas.microsoft.com/office/drawing/2014/main" id="{3B1BCF41-E51E-EED5-7E5E-B0A95E91B4CF}"/>
              </a:ext>
            </a:extLst>
          </p:cNvPr>
          <p:cNvPicPr>
            <a:picLocks noChangeAspect="1"/>
          </p:cNvPicPr>
          <p:nvPr/>
        </p:nvPicPr>
        <p:blipFill>
          <a:blip r:embed="rId22"/>
          <a:stretch>
            <a:fillRect/>
          </a:stretch>
        </p:blipFill>
        <p:spPr>
          <a:xfrm>
            <a:off x="3861019" y="7415667"/>
            <a:ext cx="5547841" cy="2694666"/>
          </a:xfrm>
          <a:prstGeom prst="rect">
            <a:avLst/>
          </a:prstGeom>
        </p:spPr>
      </p:pic>
      <p:sp>
        <p:nvSpPr>
          <p:cNvPr id="54" name="Star: 4 Points 53">
            <a:extLst>
              <a:ext uri="{FF2B5EF4-FFF2-40B4-BE49-F238E27FC236}">
                <a16:creationId xmlns:a16="http://schemas.microsoft.com/office/drawing/2014/main" id="{177A7A5B-D6DF-2748-96C5-21AAC5300426}"/>
              </a:ext>
            </a:extLst>
          </p:cNvPr>
          <p:cNvSpPr/>
          <p:nvPr/>
        </p:nvSpPr>
        <p:spPr>
          <a:xfrm rot="900000">
            <a:off x="12783769" y="176241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5" name="Star: 4 Points 54">
            <a:extLst>
              <a:ext uri="{FF2B5EF4-FFF2-40B4-BE49-F238E27FC236}">
                <a16:creationId xmlns:a16="http://schemas.microsoft.com/office/drawing/2014/main" id="{3F6A00A8-A987-070F-2E66-BD9DE3A8A401}"/>
              </a:ext>
            </a:extLst>
          </p:cNvPr>
          <p:cNvSpPr/>
          <p:nvPr/>
        </p:nvSpPr>
        <p:spPr>
          <a:xfrm rot="3600000">
            <a:off x="12626189" y="2709947"/>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6" name="Star: 4 Points 55">
            <a:extLst>
              <a:ext uri="{FF2B5EF4-FFF2-40B4-BE49-F238E27FC236}">
                <a16:creationId xmlns:a16="http://schemas.microsoft.com/office/drawing/2014/main" id="{ADCA3282-8ECB-1F88-3526-F75C593E0FCF}"/>
              </a:ext>
            </a:extLst>
          </p:cNvPr>
          <p:cNvSpPr/>
          <p:nvPr/>
        </p:nvSpPr>
        <p:spPr>
          <a:xfrm rot="3600000">
            <a:off x="-489736" y="2784879"/>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7" name="Star: 4 Points 56">
            <a:extLst>
              <a:ext uri="{FF2B5EF4-FFF2-40B4-BE49-F238E27FC236}">
                <a16:creationId xmlns:a16="http://schemas.microsoft.com/office/drawing/2014/main" id="{692C5D7A-59B8-D263-52C6-0F36F639A4F6}"/>
              </a:ext>
            </a:extLst>
          </p:cNvPr>
          <p:cNvSpPr/>
          <p:nvPr/>
        </p:nvSpPr>
        <p:spPr>
          <a:xfrm rot="5400000">
            <a:off x="-929009" y="1780598"/>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sp>
        <p:nvSpPr>
          <p:cNvPr id="58" name="Star: 4 Points 57">
            <a:extLst>
              <a:ext uri="{FF2B5EF4-FFF2-40B4-BE49-F238E27FC236}">
                <a16:creationId xmlns:a16="http://schemas.microsoft.com/office/drawing/2014/main" id="{671B06EC-8EAA-C60C-1715-4E3F5164946C}"/>
              </a:ext>
            </a:extLst>
          </p:cNvPr>
          <p:cNvSpPr/>
          <p:nvPr/>
        </p:nvSpPr>
        <p:spPr>
          <a:xfrm rot="3600000">
            <a:off x="5289567" y="-1536521"/>
            <a:ext cx="389897" cy="389897"/>
          </a:xfrm>
          <a:prstGeom prst="star4">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5050"/>
              </a:solidFill>
            </a:endParaRPr>
          </a:p>
        </p:txBody>
      </p:sp>
      <p:grpSp>
        <p:nvGrpSpPr>
          <p:cNvPr id="27" name="Group 26">
            <a:extLst>
              <a:ext uri="{FF2B5EF4-FFF2-40B4-BE49-F238E27FC236}">
                <a16:creationId xmlns:a16="http://schemas.microsoft.com/office/drawing/2014/main" id="{3BD25EDE-E8CB-26F6-3EFF-C2564F7548A4}"/>
              </a:ext>
            </a:extLst>
          </p:cNvPr>
          <p:cNvGrpSpPr/>
          <p:nvPr/>
        </p:nvGrpSpPr>
        <p:grpSpPr>
          <a:xfrm>
            <a:off x="-9198497" y="348580"/>
            <a:ext cx="521772" cy="521772"/>
            <a:chOff x="5138928" y="286512"/>
            <a:chExt cx="1317369" cy="1317369"/>
          </a:xfrm>
        </p:grpSpPr>
        <p:sp>
          <p:nvSpPr>
            <p:cNvPr id="26" name="Flowchart: Connector 25">
              <a:extLst>
                <a:ext uri="{FF2B5EF4-FFF2-40B4-BE49-F238E27FC236}">
                  <a16:creationId xmlns:a16="http://schemas.microsoft.com/office/drawing/2014/main" id="{330BB9FB-EE36-489A-17BF-DEB9DCBD72C3}"/>
                </a:ext>
              </a:extLst>
            </p:cNvPr>
            <p:cNvSpPr/>
            <p:nvPr/>
          </p:nvSpPr>
          <p:spPr>
            <a:xfrm>
              <a:off x="5138928" y="286512"/>
              <a:ext cx="1317369" cy="1317369"/>
            </a:xfrm>
            <a:prstGeom prst="flowChartConnector">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5" name="Graphic 24">
              <a:extLst>
                <a:ext uri="{FF2B5EF4-FFF2-40B4-BE49-F238E27FC236}">
                  <a16:creationId xmlns:a16="http://schemas.microsoft.com/office/drawing/2014/main" id="{365D93CD-3325-1240-B991-0C2F8B04879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423104" y="570688"/>
              <a:ext cx="749016" cy="749016"/>
            </a:xfrm>
            <a:prstGeom prst="rect">
              <a:avLst/>
            </a:prstGeom>
          </p:spPr>
        </p:pic>
      </p:grpSp>
      <p:pic>
        <p:nvPicPr>
          <p:cNvPr id="33" name="Graphic 32">
            <a:extLst>
              <a:ext uri="{FF2B5EF4-FFF2-40B4-BE49-F238E27FC236}">
                <a16:creationId xmlns:a16="http://schemas.microsoft.com/office/drawing/2014/main" id="{035EC4EF-DC45-0FF2-A0DA-FCC079255F6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29301" y="398315"/>
            <a:ext cx="814196" cy="814196"/>
          </a:xfrm>
          <a:prstGeom prst="rect">
            <a:avLst/>
          </a:prstGeom>
        </p:spPr>
      </p:pic>
      <p:pic>
        <p:nvPicPr>
          <p:cNvPr id="13" name="Picture 12">
            <a:extLst>
              <a:ext uri="{FF2B5EF4-FFF2-40B4-BE49-F238E27FC236}">
                <a16:creationId xmlns:a16="http://schemas.microsoft.com/office/drawing/2014/main" id="{84D1A85C-D53A-369A-3CA7-AC714E67A4FA}"/>
              </a:ext>
            </a:extLst>
          </p:cNvPr>
          <p:cNvPicPr>
            <a:picLocks noChangeAspect="1"/>
          </p:cNvPicPr>
          <p:nvPr/>
        </p:nvPicPr>
        <p:blipFill>
          <a:blip r:embed="rId27"/>
          <a:stretch>
            <a:fillRect/>
          </a:stretch>
        </p:blipFill>
        <p:spPr>
          <a:xfrm>
            <a:off x="-9159365" y="1004551"/>
            <a:ext cx="4285525" cy="4437674"/>
          </a:xfrm>
          <a:prstGeom prst="rect">
            <a:avLst/>
          </a:prstGeom>
        </p:spPr>
      </p:pic>
      <p:pic>
        <p:nvPicPr>
          <p:cNvPr id="9" name="Picture 8">
            <a:extLst>
              <a:ext uri="{FF2B5EF4-FFF2-40B4-BE49-F238E27FC236}">
                <a16:creationId xmlns:a16="http://schemas.microsoft.com/office/drawing/2014/main" id="{65BD919A-F83A-5F1A-3D0D-C21BE7B6775E}"/>
              </a:ext>
            </a:extLst>
          </p:cNvPr>
          <p:cNvPicPr>
            <a:picLocks noChangeAspect="1"/>
          </p:cNvPicPr>
          <p:nvPr/>
        </p:nvPicPr>
        <p:blipFill>
          <a:blip r:embed="rId28"/>
          <a:stretch>
            <a:fillRect/>
          </a:stretch>
        </p:blipFill>
        <p:spPr>
          <a:xfrm>
            <a:off x="-5145375" y="1004551"/>
            <a:ext cx="4985685" cy="4455293"/>
          </a:xfrm>
          <a:prstGeom prst="rect">
            <a:avLst/>
          </a:prstGeom>
        </p:spPr>
      </p:pic>
      <p:pic>
        <p:nvPicPr>
          <p:cNvPr id="17" name="Picture 16">
            <a:extLst>
              <a:ext uri="{FF2B5EF4-FFF2-40B4-BE49-F238E27FC236}">
                <a16:creationId xmlns:a16="http://schemas.microsoft.com/office/drawing/2014/main" id="{4091300B-C7CB-F0DE-4FFB-9F48783F00BE}"/>
              </a:ext>
            </a:extLst>
          </p:cNvPr>
          <p:cNvPicPr>
            <a:picLocks noChangeAspect="1"/>
          </p:cNvPicPr>
          <p:nvPr/>
        </p:nvPicPr>
        <p:blipFill>
          <a:blip r:embed="rId29"/>
          <a:stretch>
            <a:fillRect/>
          </a:stretch>
        </p:blipFill>
        <p:spPr>
          <a:xfrm>
            <a:off x="1343497" y="1168823"/>
            <a:ext cx="9047422" cy="5089175"/>
          </a:xfrm>
          <a:prstGeom prst="rect">
            <a:avLst/>
          </a:prstGeom>
        </p:spPr>
      </p:pic>
      <p:sp>
        <p:nvSpPr>
          <p:cNvPr id="4" name="TextBox 3">
            <a:extLst>
              <a:ext uri="{FF2B5EF4-FFF2-40B4-BE49-F238E27FC236}">
                <a16:creationId xmlns:a16="http://schemas.microsoft.com/office/drawing/2014/main" id="{A286DE99-979B-B099-502D-E045B2BF22D4}"/>
              </a:ext>
            </a:extLst>
          </p:cNvPr>
          <p:cNvSpPr txBox="1"/>
          <p:nvPr/>
        </p:nvSpPr>
        <p:spPr>
          <a:xfrm>
            <a:off x="4626369" y="7984155"/>
            <a:ext cx="2827020" cy="646331"/>
          </a:xfrm>
          <a:prstGeom prst="rect">
            <a:avLst/>
          </a:prstGeom>
          <a:noFill/>
        </p:spPr>
        <p:txBody>
          <a:bodyPr wrap="square">
            <a:spAutoFit/>
          </a:bodyPr>
          <a:lstStyle/>
          <a:p>
            <a:pPr algn="ctr"/>
            <a:r>
              <a:rPr lang="en-ID" sz="3600" b="1" dirty="0">
                <a:solidFill>
                  <a:srgbClr val="FF5050"/>
                </a:solidFill>
                <a:latin typeface="Poppins" panose="00000500000000000000" pitchFamily="2" charset="0"/>
                <a:cs typeface="Poppins" panose="00000500000000000000" pitchFamily="2" charset="0"/>
              </a:rPr>
              <a:t>BAGIAN 2</a:t>
            </a:r>
          </a:p>
        </p:txBody>
      </p:sp>
      <p:pic>
        <p:nvPicPr>
          <p:cNvPr id="5" name="Graphic 4">
            <a:extLst>
              <a:ext uri="{FF2B5EF4-FFF2-40B4-BE49-F238E27FC236}">
                <a16:creationId xmlns:a16="http://schemas.microsoft.com/office/drawing/2014/main" id="{67CDBC07-0775-A235-5B87-DC09D044C4D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433374" y="8785081"/>
            <a:ext cx="1325252" cy="1325252"/>
          </a:xfrm>
          <a:prstGeom prst="rect">
            <a:avLst/>
          </a:prstGeom>
        </p:spPr>
      </p:pic>
    </p:spTree>
    <p:extLst>
      <p:ext uri="{BB962C8B-B14F-4D97-AF65-F5344CB8AC3E}">
        <p14:creationId xmlns:p14="http://schemas.microsoft.com/office/powerpoint/2010/main" val="93736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938</Words>
  <Application>Microsoft Office PowerPoint</Application>
  <PresentationFormat>Widescreen</PresentationFormat>
  <Paragraphs>116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Poppins</vt:lpstr>
      <vt:lpstr>Determination mono web</vt:lpstr>
      <vt:lpstr>Poppins Medium</vt:lpstr>
      <vt:lpstr>Calibri</vt:lpstr>
      <vt:lpstr>Arial</vt:lpstr>
      <vt:lpstr>Molend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SEMUT LAUT</dc:creator>
  <cp:lastModifiedBy>SEMUT LAUT</cp:lastModifiedBy>
  <cp:revision>4</cp:revision>
  <cp:lastPrinted>2025-06-15T10:36:17Z</cp:lastPrinted>
  <dcterms:created xsi:type="dcterms:W3CDTF">2025-06-12T12:39:32Z</dcterms:created>
  <dcterms:modified xsi:type="dcterms:W3CDTF">2025-06-15T14:42:42Z</dcterms:modified>
</cp:coreProperties>
</file>